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9"/>
  </p:notesMasterIdLst>
  <p:sldIdLst>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256" r:id="rId25"/>
    <p:sldId id="257" r:id="rId26"/>
    <p:sldId id="259" r:id="rId27"/>
    <p:sldId id="260" r:id="rId28"/>
    <p:sldId id="261" r:id="rId29"/>
    <p:sldId id="262" r:id="rId30"/>
    <p:sldId id="263" r:id="rId31"/>
    <p:sldId id="264" r:id="rId32"/>
    <p:sldId id="265" r:id="rId33"/>
    <p:sldId id="266" r:id="rId34"/>
    <p:sldId id="267" r:id="rId35"/>
    <p:sldId id="268" r:id="rId36"/>
    <p:sldId id="270" r:id="rId37"/>
    <p:sldId id="271" r:id="rId38"/>
    <p:sldId id="272" r:id="rId39"/>
    <p:sldId id="273" r:id="rId40"/>
    <p:sldId id="274" r:id="rId41"/>
    <p:sldId id="275" r:id="rId42"/>
    <p:sldId id="276" r:id="rId43"/>
    <p:sldId id="277" r:id="rId44"/>
    <p:sldId id="278" r:id="rId45"/>
    <p:sldId id="279" r:id="rId46"/>
    <p:sldId id="281" r:id="rId47"/>
    <p:sldId id="28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2" autoAdjust="0"/>
    <p:restoredTop sz="94660"/>
  </p:normalViewPr>
  <p:slideViewPr>
    <p:cSldViewPr snapToGrid="0">
      <p:cViewPr>
        <p:scale>
          <a:sx n="50" d="100"/>
          <a:sy n="50" d="100"/>
        </p:scale>
        <p:origin x="1278" y="6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013D4-9FDE-4856-A94E-DEABE20C59BA}"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9E87A-E42D-4BEE-9310-45FF8947E8BC}" type="slidenum">
              <a:rPr lang="en-US" smtClean="0"/>
              <a:t>‹#›</a:t>
            </a:fld>
            <a:endParaRPr lang="en-US"/>
          </a:p>
        </p:txBody>
      </p:sp>
    </p:spTree>
    <p:extLst>
      <p:ext uri="{BB962C8B-B14F-4D97-AF65-F5344CB8AC3E}">
        <p14:creationId xmlns:p14="http://schemas.microsoft.com/office/powerpoint/2010/main" val="171928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روش ترسیم نیمرخ توپوگرافی در نرم افزار </a:t>
            </a:r>
            <a:r>
              <a:rPr kumimoji="0" lang="en-US" sz="1200" b="0" i="0" u="none" strike="noStrike" kern="1200" cap="none" spc="0" normalizeH="0" baseline="0" noProof="0">
                <a:ln>
                  <a:noFill/>
                </a:ln>
                <a:solidFill>
                  <a:prstClr val="black"/>
                </a:solidFill>
                <a:effectLst/>
                <a:uLnTx/>
                <a:uFillTx/>
                <a:latin typeface="Calibri"/>
                <a:ea typeface="+mn-ea"/>
                <a:cs typeface="+mn-cs"/>
              </a:rPr>
              <a:t>Surfer</a:t>
            </a:r>
          </a:p>
        </p:txBody>
      </p:sp>
    </p:spTree>
    <p:extLst>
      <p:ext uri="{BB962C8B-B14F-4D97-AF65-F5344CB8AC3E}">
        <p14:creationId xmlns:p14="http://schemas.microsoft.com/office/powerpoint/2010/main" val="389003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روش ترسیم نیمرخ توپوگرافی در نرم افزار </a:t>
            </a:r>
            <a:r>
              <a:rPr kumimoji="0" lang="en-US" sz="1200" b="0" i="0" u="none" strike="noStrike" kern="1200" cap="none" spc="0" normalizeH="0" baseline="0" noProof="0">
                <a:ln>
                  <a:noFill/>
                </a:ln>
                <a:solidFill>
                  <a:prstClr val="black"/>
                </a:solidFill>
                <a:effectLst/>
                <a:uLnTx/>
                <a:uFillTx/>
                <a:latin typeface="Calibri"/>
                <a:ea typeface="+mn-ea"/>
                <a:cs typeface="+mn-cs"/>
              </a:rPr>
              <a:t>Surfer</a:t>
            </a:r>
          </a:p>
        </p:txBody>
      </p:sp>
    </p:spTree>
    <p:extLst>
      <p:ext uri="{BB962C8B-B14F-4D97-AF65-F5344CB8AC3E}">
        <p14:creationId xmlns:p14="http://schemas.microsoft.com/office/powerpoint/2010/main" val="84059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روش ترسیم نیمرخ توپوگرافی در نرم افزار </a:t>
            </a:r>
            <a:r>
              <a:rPr kumimoji="0" lang="en-US" sz="1200" b="0" i="0" u="none" strike="noStrike" kern="1200" cap="none" spc="0" normalizeH="0" baseline="0" noProof="0">
                <a:ln>
                  <a:noFill/>
                </a:ln>
                <a:solidFill>
                  <a:prstClr val="black"/>
                </a:solidFill>
                <a:effectLst/>
                <a:uLnTx/>
                <a:uFillTx/>
                <a:latin typeface="Calibri"/>
                <a:ea typeface="+mn-ea"/>
                <a:cs typeface="+mn-cs"/>
              </a:rPr>
              <a:t>Surfer</a:t>
            </a:r>
          </a:p>
        </p:txBody>
      </p:sp>
    </p:spTree>
    <p:extLst>
      <p:ext uri="{BB962C8B-B14F-4D97-AF65-F5344CB8AC3E}">
        <p14:creationId xmlns:p14="http://schemas.microsoft.com/office/powerpoint/2010/main" val="258072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698AC6-9757-4DC7-BC50-09294E17FB2D}"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AF51-8103-4815-BEDE-52A31A30B71D}" type="slidenum">
              <a:rPr lang="en-US" smtClean="0"/>
              <a:t>‹#›</a:t>
            </a:fld>
            <a:endParaRPr lang="en-US"/>
          </a:p>
        </p:txBody>
      </p:sp>
    </p:spTree>
    <p:extLst>
      <p:ext uri="{BB962C8B-B14F-4D97-AF65-F5344CB8AC3E}">
        <p14:creationId xmlns:p14="http://schemas.microsoft.com/office/powerpoint/2010/main" val="379628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98AC6-9757-4DC7-BC50-09294E17FB2D}"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AF51-8103-4815-BEDE-52A31A30B71D}" type="slidenum">
              <a:rPr lang="en-US" smtClean="0"/>
              <a:t>‹#›</a:t>
            </a:fld>
            <a:endParaRPr lang="en-US"/>
          </a:p>
        </p:txBody>
      </p:sp>
    </p:spTree>
    <p:extLst>
      <p:ext uri="{BB962C8B-B14F-4D97-AF65-F5344CB8AC3E}">
        <p14:creationId xmlns:p14="http://schemas.microsoft.com/office/powerpoint/2010/main" val="112028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98AC6-9757-4DC7-BC50-09294E17FB2D}"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AF51-8103-4815-BEDE-52A31A30B71D}" type="slidenum">
              <a:rPr lang="en-US" smtClean="0"/>
              <a:t>‹#›</a:t>
            </a:fld>
            <a:endParaRPr lang="en-US"/>
          </a:p>
        </p:txBody>
      </p:sp>
    </p:spTree>
    <p:extLst>
      <p:ext uri="{BB962C8B-B14F-4D97-AF65-F5344CB8AC3E}">
        <p14:creationId xmlns:p14="http://schemas.microsoft.com/office/powerpoint/2010/main" val="284651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B244E3-8E9E-497C-B1D2-29FC9A60112A}"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en-US">
                <a:solidFill>
                  <a:prstClr val="black">
                    <a:lumMod val="50000"/>
                    <a:lumOff val="50000"/>
                  </a:prstClr>
                </a:solidFill>
              </a:rPr>
              <a:t>Dr. Ranjbari</a:t>
            </a:r>
          </a:p>
        </p:txBody>
      </p:sp>
      <p:sp>
        <p:nvSpPr>
          <p:cNvPr id="6" name="Slide Number Placeholder 5"/>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1500938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F58236-8A6F-4DFA-BF03-3AD8C34FB0F1}"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en-US">
                <a:solidFill>
                  <a:prstClr val="black">
                    <a:lumMod val="50000"/>
                    <a:lumOff val="50000"/>
                  </a:prstClr>
                </a:solidFill>
              </a:rPr>
              <a:t>Dr. Ranjbari</a:t>
            </a:r>
          </a:p>
        </p:txBody>
      </p:sp>
      <p:sp>
        <p:nvSpPr>
          <p:cNvPr id="6" name="Slide Number Placeholder 5"/>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8397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B3E4C9-A4F3-457B-BB5F-C2FC35410D80}"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en-US">
                <a:solidFill>
                  <a:prstClr val="black">
                    <a:lumMod val="50000"/>
                    <a:lumOff val="50000"/>
                  </a:prstClr>
                </a:solidFill>
              </a:rPr>
              <a:t>Dr. Ranjbari</a:t>
            </a:r>
          </a:p>
        </p:txBody>
      </p:sp>
      <p:sp>
        <p:nvSpPr>
          <p:cNvPr id="6" name="Slide Number Placeholder 5"/>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28795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2818C6-941C-4797-BF50-1330357C7CF0}"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rPr>
              <a:t>Dr. Ranjbari</a:t>
            </a:r>
          </a:p>
        </p:txBody>
      </p:sp>
      <p:sp>
        <p:nvSpPr>
          <p:cNvPr id="7" name="Slide Number Placeholder 6"/>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639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519256-3479-4168-A5A3-05C41F01C5E4}"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Dr. Ranjbari</a:t>
            </a:r>
          </a:p>
        </p:txBody>
      </p:sp>
      <p:sp>
        <p:nvSpPr>
          <p:cNvPr id="9" name="Slide Number Placeholder 8"/>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50629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906431-149B-4C79-945E-3BAAAF28AC3A}"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r>
              <a:rPr lang="en-US">
                <a:solidFill>
                  <a:prstClr val="black">
                    <a:lumMod val="50000"/>
                    <a:lumOff val="50000"/>
                  </a:prstClr>
                </a:solidFill>
              </a:rPr>
              <a:t>Dr. Ranjbari</a:t>
            </a:r>
          </a:p>
        </p:txBody>
      </p:sp>
      <p:sp>
        <p:nvSpPr>
          <p:cNvPr id="5" name="Slide Number Placeholder 4"/>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42464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35A24-4B3E-47D5-ACDB-517AE52EBC70}"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r>
              <a:rPr lang="en-US">
                <a:solidFill>
                  <a:prstClr val="black">
                    <a:lumMod val="50000"/>
                    <a:lumOff val="50000"/>
                  </a:prstClr>
                </a:solidFill>
              </a:rPr>
              <a:t>Dr. Ranjbari</a:t>
            </a:r>
          </a:p>
        </p:txBody>
      </p:sp>
      <p:sp>
        <p:nvSpPr>
          <p:cNvPr id="4" name="Slide Number Placeholder 3"/>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36066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BB9A3E-16AE-4A04-86CD-D150F58180F8}"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rPr>
              <a:t>Dr. Ranjbari</a:t>
            </a:r>
          </a:p>
        </p:txBody>
      </p:sp>
      <p:sp>
        <p:nvSpPr>
          <p:cNvPr id="7" name="Slide Number Placeholder 6"/>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87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98AC6-9757-4DC7-BC50-09294E17FB2D}"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AF51-8103-4815-BEDE-52A31A30B71D}" type="slidenum">
              <a:rPr lang="en-US" smtClean="0"/>
              <a:t>‹#›</a:t>
            </a:fld>
            <a:endParaRPr lang="en-US"/>
          </a:p>
        </p:txBody>
      </p:sp>
    </p:spTree>
    <p:extLst>
      <p:ext uri="{BB962C8B-B14F-4D97-AF65-F5344CB8AC3E}">
        <p14:creationId xmlns:p14="http://schemas.microsoft.com/office/powerpoint/2010/main" val="2729587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A65900-3F59-4166-9EC8-859B61D885A4}"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rPr>
              <a:t>Dr. Ranjbari</a:t>
            </a:r>
          </a:p>
        </p:txBody>
      </p:sp>
      <p:sp>
        <p:nvSpPr>
          <p:cNvPr id="7" name="Slide Number Placeholder 6"/>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3060745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0AAEB3-7FCF-4FF9-93C2-69527B3855F9}"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en-US">
                <a:solidFill>
                  <a:prstClr val="black">
                    <a:lumMod val="50000"/>
                    <a:lumOff val="50000"/>
                  </a:prstClr>
                </a:solidFill>
              </a:rPr>
              <a:t>Dr. Ranjbari</a:t>
            </a:r>
          </a:p>
        </p:txBody>
      </p:sp>
      <p:sp>
        <p:nvSpPr>
          <p:cNvPr id="6" name="Slide Number Placeholder 5"/>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83282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45C546-EAE2-4E94-8AF5-9B478F42B081}"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en-US">
                <a:solidFill>
                  <a:prstClr val="black">
                    <a:lumMod val="50000"/>
                    <a:lumOff val="50000"/>
                  </a:prstClr>
                </a:solidFill>
              </a:rPr>
              <a:t>Dr. Ranjbari</a:t>
            </a:r>
          </a:p>
        </p:txBody>
      </p:sp>
      <p:sp>
        <p:nvSpPr>
          <p:cNvPr id="6" name="Slide Number Placeholder 5"/>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20946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B244E3-8E9E-497C-B1D2-29FC9A60112A}"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en-US">
                <a:solidFill>
                  <a:prstClr val="black">
                    <a:lumMod val="50000"/>
                    <a:lumOff val="50000"/>
                  </a:prstClr>
                </a:solidFill>
              </a:rPr>
              <a:t>Dr. Ranjbari</a:t>
            </a:r>
          </a:p>
        </p:txBody>
      </p:sp>
      <p:sp>
        <p:nvSpPr>
          <p:cNvPr id="6" name="Slide Number Placeholder 5"/>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536525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F58236-8A6F-4DFA-BF03-3AD8C34FB0F1}"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en-US">
                <a:solidFill>
                  <a:prstClr val="black">
                    <a:lumMod val="50000"/>
                    <a:lumOff val="50000"/>
                  </a:prstClr>
                </a:solidFill>
              </a:rPr>
              <a:t>Dr. Ranjbari</a:t>
            </a:r>
          </a:p>
        </p:txBody>
      </p:sp>
      <p:sp>
        <p:nvSpPr>
          <p:cNvPr id="6" name="Slide Number Placeholder 5"/>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238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B3E4C9-A4F3-457B-BB5F-C2FC35410D80}"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en-US">
                <a:solidFill>
                  <a:prstClr val="black">
                    <a:lumMod val="50000"/>
                    <a:lumOff val="50000"/>
                  </a:prstClr>
                </a:solidFill>
              </a:rPr>
              <a:t>Dr. Ranjbari</a:t>
            </a:r>
          </a:p>
        </p:txBody>
      </p:sp>
      <p:sp>
        <p:nvSpPr>
          <p:cNvPr id="6" name="Slide Number Placeholder 5"/>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51489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2818C6-941C-4797-BF50-1330357C7CF0}"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rPr>
              <a:t>Dr. Ranjbari</a:t>
            </a:r>
          </a:p>
        </p:txBody>
      </p:sp>
      <p:sp>
        <p:nvSpPr>
          <p:cNvPr id="7" name="Slide Number Placeholder 6"/>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9635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519256-3479-4168-A5A3-05C41F01C5E4}"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Dr. Ranjbari</a:t>
            </a:r>
          </a:p>
        </p:txBody>
      </p:sp>
      <p:sp>
        <p:nvSpPr>
          <p:cNvPr id="9" name="Slide Number Placeholder 8"/>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83371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906431-149B-4C79-945E-3BAAAF28AC3A}"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r>
              <a:rPr lang="en-US">
                <a:solidFill>
                  <a:prstClr val="black">
                    <a:lumMod val="50000"/>
                    <a:lumOff val="50000"/>
                  </a:prstClr>
                </a:solidFill>
              </a:rPr>
              <a:t>Dr. Ranjbari</a:t>
            </a:r>
          </a:p>
        </p:txBody>
      </p:sp>
      <p:sp>
        <p:nvSpPr>
          <p:cNvPr id="5" name="Slide Number Placeholder 4"/>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79604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35A24-4B3E-47D5-ACDB-517AE52EBC70}"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r>
              <a:rPr lang="en-US">
                <a:solidFill>
                  <a:prstClr val="black">
                    <a:lumMod val="50000"/>
                    <a:lumOff val="50000"/>
                  </a:prstClr>
                </a:solidFill>
              </a:rPr>
              <a:t>Dr. Ranjbari</a:t>
            </a:r>
          </a:p>
        </p:txBody>
      </p:sp>
      <p:sp>
        <p:nvSpPr>
          <p:cNvPr id="4" name="Slide Number Placeholder 3"/>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5704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98AC6-9757-4DC7-BC50-09294E17FB2D}"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AF51-8103-4815-BEDE-52A31A30B71D}" type="slidenum">
              <a:rPr lang="en-US" smtClean="0"/>
              <a:t>‹#›</a:t>
            </a:fld>
            <a:endParaRPr lang="en-US"/>
          </a:p>
        </p:txBody>
      </p:sp>
    </p:spTree>
    <p:extLst>
      <p:ext uri="{BB962C8B-B14F-4D97-AF65-F5344CB8AC3E}">
        <p14:creationId xmlns:p14="http://schemas.microsoft.com/office/powerpoint/2010/main" val="3025853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BB9A3E-16AE-4A04-86CD-D150F58180F8}"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rPr>
              <a:t>Dr. Ranjbari</a:t>
            </a:r>
          </a:p>
        </p:txBody>
      </p:sp>
      <p:sp>
        <p:nvSpPr>
          <p:cNvPr id="7" name="Slide Number Placeholder 6"/>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32479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A65900-3F59-4166-9EC8-859B61D885A4}"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rPr>
              <a:t>Dr. Ranjbari</a:t>
            </a:r>
          </a:p>
        </p:txBody>
      </p:sp>
      <p:sp>
        <p:nvSpPr>
          <p:cNvPr id="7" name="Slide Number Placeholder 6"/>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592249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0AAEB3-7FCF-4FF9-93C2-69527B3855F9}"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en-US">
                <a:solidFill>
                  <a:prstClr val="black">
                    <a:lumMod val="50000"/>
                    <a:lumOff val="50000"/>
                  </a:prstClr>
                </a:solidFill>
              </a:rPr>
              <a:t>Dr. Ranjbari</a:t>
            </a:r>
          </a:p>
        </p:txBody>
      </p:sp>
      <p:sp>
        <p:nvSpPr>
          <p:cNvPr id="6" name="Slide Number Placeholder 5"/>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06454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45C546-EAE2-4E94-8AF5-9B478F42B081}"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en-US">
                <a:solidFill>
                  <a:prstClr val="black">
                    <a:lumMod val="50000"/>
                    <a:lumOff val="50000"/>
                  </a:prstClr>
                </a:solidFill>
              </a:rPr>
              <a:t>Dr. Ranjbari</a:t>
            </a:r>
          </a:p>
        </p:txBody>
      </p:sp>
      <p:sp>
        <p:nvSpPr>
          <p:cNvPr id="6" name="Slide Number Placeholder 5"/>
          <p:cNvSpPr>
            <a:spLocks noGrp="1"/>
          </p:cNvSpPr>
          <p:nvPr>
            <p:ph type="sldNum" sz="quarter" idx="12"/>
          </p:nvPr>
        </p:nvSpPr>
        <p:spPr/>
        <p:txBody>
          <a:body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3077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98AC6-9757-4DC7-BC50-09294E17FB2D}"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9AF51-8103-4815-BEDE-52A31A30B71D}" type="slidenum">
              <a:rPr lang="en-US" smtClean="0"/>
              <a:t>‹#›</a:t>
            </a:fld>
            <a:endParaRPr lang="en-US"/>
          </a:p>
        </p:txBody>
      </p:sp>
    </p:spTree>
    <p:extLst>
      <p:ext uri="{BB962C8B-B14F-4D97-AF65-F5344CB8AC3E}">
        <p14:creationId xmlns:p14="http://schemas.microsoft.com/office/powerpoint/2010/main" val="3685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98AC6-9757-4DC7-BC50-09294E17FB2D}"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9AF51-8103-4815-BEDE-52A31A30B71D}" type="slidenum">
              <a:rPr lang="en-US" smtClean="0"/>
              <a:t>‹#›</a:t>
            </a:fld>
            <a:endParaRPr lang="en-US"/>
          </a:p>
        </p:txBody>
      </p:sp>
    </p:spTree>
    <p:extLst>
      <p:ext uri="{BB962C8B-B14F-4D97-AF65-F5344CB8AC3E}">
        <p14:creationId xmlns:p14="http://schemas.microsoft.com/office/powerpoint/2010/main" val="250731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98AC6-9757-4DC7-BC50-09294E17FB2D}"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9AF51-8103-4815-BEDE-52A31A30B71D}" type="slidenum">
              <a:rPr lang="en-US" smtClean="0"/>
              <a:t>‹#›</a:t>
            </a:fld>
            <a:endParaRPr lang="en-US"/>
          </a:p>
        </p:txBody>
      </p:sp>
    </p:spTree>
    <p:extLst>
      <p:ext uri="{BB962C8B-B14F-4D97-AF65-F5344CB8AC3E}">
        <p14:creationId xmlns:p14="http://schemas.microsoft.com/office/powerpoint/2010/main" val="165462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98AC6-9757-4DC7-BC50-09294E17FB2D}"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9AF51-8103-4815-BEDE-52A31A30B71D}" type="slidenum">
              <a:rPr lang="en-US" smtClean="0"/>
              <a:t>‹#›</a:t>
            </a:fld>
            <a:endParaRPr lang="en-US"/>
          </a:p>
        </p:txBody>
      </p:sp>
    </p:spTree>
    <p:extLst>
      <p:ext uri="{BB962C8B-B14F-4D97-AF65-F5344CB8AC3E}">
        <p14:creationId xmlns:p14="http://schemas.microsoft.com/office/powerpoint/2010/main" val="5651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698AC6-9757-4DC7-BC50-09294E17FB2D}"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9AF51-8103-4815-BEDE-52A31A30B71D}" type="slidenum">
              <a:rPr lang="en-US" smtClean="0"/>
              <a:t>‹#›</a:t>
            </a:fld>
            <a:endParaRPr lang="en-US"/>
          </a:p>
        </p:txBody>
      </p:sp>
    </p:spTree>
    <p:extLst>
      <p:ext uri="{BB962C8B-B14F-4D97-AF65-F5344CB8AC3E}">
        <p14:creationId xmlns:p14="http://schemas.microsoft.com/office/powerpoint/2010/main" val="357181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698AC6-9757-4DC7-BC50-09294E17FB2D}"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9AF51-8103-4815-BEDE-52A31A30B71D}" type="slidenum">
              <a:rPr lang="en-US" smtClean="0"/>
              <a:t>‹#›</a:t>
            </a:fld>
            <a:endParaRPr lang="en-US"/>
          </a:p>
        </p:txBody>
      </p:sp>
    </p:spTree>
    <p:extLst>
      <p:ext uri="{BB962C8B-B14F-4D97-AF65-F5344CB8AC3E}">
        <p14:creationId xmlns:p14="http://schemas.microsoft.com/office/powerpoint/2010/main" val="307910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98AC6-9757-4DC7-BC50-09294E17FB2D}" type="datetimeFigureOut">
              <a:rPr lang="en-US" smtClean="0"/>
              <a:t>2/22/2022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9AF51-8103-4815-BEDE-52A31A30B71D}" type="slidenum">
              <a:rPr lang="en-US" smtClean="0"/>
              <a:t>‹#›</a:t>
            </a:fld>
            <a:endParaRPr lang="en-US"/>
          </a:p>
        </p:txBody>
      </p:sp>
    </p:spTree>
    <p:extLst>
      <p:ext uri="{BB962C8B-B14F-4D97-AF65-F5344CB8AC3E}">
        <p14:creationId xmlns:p14="http://schemas.microsoft.com/office/powerpoint/2010/main" val="3696453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80737CD-86E1-43DD-91FD-531922F306B8}"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a:solidFill>
                  <a:prstClr val="black">
                    <a:lumMod val="50000"/>
                    <a:lumOff val="50000"/>
                  </a:prstClr>
                </a:solidFill>
              </a:rPr>
              <a:t>Dr. Ranjbari</a:t>
            </a: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16616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80737CD-86E1-43DD-91FD-531922F306B8}"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a:solidFill>
                  <a:prstClr val="black">
                    <a:lumMod val="50000"/>
                    <a:lumOff val="50000"/>
                  </a:prstClr>
                </a:solidFill>
              </a:rPr>
              <a:t>Dr. Ranjbari</a:t>
            </a: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A2E4198-8A08-4CED-BDFE-9D454691E34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06258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jpeg"/><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jpg"/><Relationship Id="rId1" Type="http://schemas.openxmlformats.org/officeDocument/2006/relationships/slideLayout" Target="../slideLayouts/slideLayout24.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2.jpg"/><Relationship Id="rId1" Type="http://schemas.openxmlformats.org/officeDocument/2006/relationships/slideLayout" Target="../slideLayouts/slideLayout24.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Layout" Target="../slideLayouts/slideLayout26.xml"/><Relationship Id="rId6" Type="http://schemas.openxmlformats.org/officeDocument/2006/relationships/image" Target="../media/image5.jpg"/><Relationship Id="rId5" Type="http://schemas.microsoft.com/office/2007/relationships/hdphoto" Target="../media/hdphoto3.wdp"/><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fa-IR"/>
          </a:p>
        </p:txBody>
      </p:sp>
      <p:sp>
        <p:nvSpPr>
          <p:cNvPr id="3" name="Title 2"/>
          <p:cNvSpPr>
            <a:spLocks noGrp="1"/>
          </p:cNvSpPr>
          <p:nvPr>
            <p:ph type="ctrTitle"/>
          </p:nvPr>
        </p:nvSpPr>
        <p:spPr/>
        <p:txBody>
          <a:bodyPr/>
          <a:lstStyle/>
          <a:p>
            <a:endParaRPr lang="fa-I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44000" cy="6858000"/>
          </a:xfrm>
          <a:prstGeom prst="rect">
            <a:avLst/>
          </a:prstGeom>
        </p:spPr>
      </p:pic>
    </p:spTree>
    <p:extLst>
      <p:ext uri="{BB962C8B-B14F-4D97-AF65-F5344CB8AC3E}">
        <p14:creationId xmlns:p14="http://schemas.microsoft.com/office/powerpoint/2010/main" val="1336425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59696" y="22009"/>
            <a:ext cx="6774858" cy="400110"/>
          </a:xfrm>
          <a:prstGeom prst="rect">
            <a:avLst/>
          </a:prstGeom>
          <a:noFill/>
        </p:spPr>
        <p:txBody>
          <a:bodyPr wrap="square" rtlCol="0">
            <a:spAutoFit/>
          </a:bodyPr>
          <a:lstStyle/>
          <a:p>
            <a:pPr algn="ctr" rtl="1"/>
            <a:r>
              <a:rPr lang="fa-IR" sz="2000" b="1" dirty="0">
                <a:solidFill>
                  <a:prstClr val="black"/>
                </a:solidFill>
                <a:latin typeface="Trebuchet MS"/>
                <a:cs typeface="B Baran" panose="00000400000000000000" pitchFamily="2" charset="-78"/>
              </a:rPr>
              <a:t>روش ترسیم نیمرخ توپوگرافی در نرم افزار </a:t>
            </a:r>
            <a:r>
              <a:rPr lang="en-US" sz="2000" b="1" dirty="0">
                <a:solidFill>
                  <a:prstClr val="black"/>
                </a:solidFill>
                <a:latin typeface="Trebuchet MS"/>
                <a:cs typeface="B Baran" panose="00000400000000000000" pitchFamily="2" charset="-78"/>
              </a:rPr>
              <a:t>Surfer</a:t>
            </a:r>
            <a:endParaRPr lang="fa-IR" sz="2000" b="1" dirty="0">
              <a:solidFill>
                <a:prstClr val="black"/>
              </a:solidFill>
              <a:latin typeface="Trebuchet MS"/>
              <a:cs typeface="B Baran" panose="00000400000000000000" pitchFamily="2" charset="-78"/>
            </a:endParaRPr>
          </a:p>
        </p:txBody>
      </p:sp>
      <p:sp>
        <p:nvSpPr>
          <p:cNvPr id="8" name="TextBox 7"/>
          <p:cNvSpPr txBox="1"/>
          <p:nvPr/>
        </p:nvSpPr>
        <p:spPr>
          <a:xfrm>
            <a:off x="55916"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31"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74"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
        <p:nvSpPr>
          <p:cNvPr id="2" name="TextBox 1"/>
          <p:cNvSpPr txBox="1"/>
          <p:nvPr/>
        </p:nvSpPr>
        <p:spPr>
          <a:xfrm>
            <a:off x="2403231" y="425499"/>
            <a:ext cx="8663354" cy="2800767"/>
          </a:xfrm>
          <a:prstGeom prst="rect">
            <a:avLst/>
          </a:prstGeom>
          <a:noFill/>
        </p:spPr>
        <p:txBody>
          <a:bodyPr wrap="square" rtlCol="0">
            <a:spAutoFit/>
          </a:bodyPr>
          <a:lstStyle/>
          <a:p>
            <a:pPr algn="just" rtl="1"/>
            <a:r>
              <a:rPr lang="fa-IR" sz="2200" b="1" dirty="0">
                <a:solidFill>
                  <a:prstClr val="black"/>
                </a:solidFill>
                <a:latin typeface="Trebuchet MS"/>
                <a:cs typeface="2  Nazanin"/>
              </a:rPr>
              <a:t>نیمرخ </a:t>
            </a:r>
            <a:r>
              <a:rPr lang="en-US" sz="2200" b="1" dirty="0">
                <a:solidFill>
                  <a:prstClr val="black"/>
                </a:solidFill>
                <a:latin typeface="Trebuchet MS"/>
                <a:cs typeface="2  Nazanin"/>
              </a:rPr>
              <a:t>(Profile)</a:t>
            </a:r>
            <a:r>
              <a:rPr lang="fa-IR" sz="2200" b="1" dirty="0">
                <a:solidFill>
                  <a:prstClr val="black"/>
                </a:solidFill>
                <a:latin typeface="Trebuchet MS"/>
                <a:cs typeface="2  Nazanin"/>
              </a:rPr>
              <a:t>چیست؟ </a:t>
            </a:r>
          </a:p>
          <a:p>
            <a:pPr algn="just" rtl="1"/>
            <a:r>
              <a:rPr lang="fa-IR" sz="2200" dirty="0">
                <a:solidFill>
                  <a:prstClr val="black"/>
                </a:solidFill>
                <a:latin typeface="Trebuchet MS"/>
                <a:cs typeface="2  Nazanin"/>
              </a:rPr>
              <a:t>در مواقعی که تغییرات یک متغیر را در راستای یک خط نشان دهیم این شیوه نمایش تغییرات پروفیل گفته می شود. در ترسیم پروفیل در علوم مرتبط با علوم زمین محور</a:t>
            </a:r>
            <a:r>
              <a:rPr lang="en-US" sz="2200" dirty="0">
                <a:solidFill>
                  <a:prstClr val="black"/>
                </a:solidFill>
                <a:latin typeface="Trebuchet MS"/>
                <a:cs typeface="2  Nazanin"/>
              </a:rPr>
              <a:t> X</a:t>
            </a:r>
            <a:r>
              <a:rPr lang="fa-IR" sz="2200" dirty="0">
                <a:solidFill>
                  <a:prstClr val="black"/>
                </a:solidFill>
                <a:latin typeface="Trebuchet MS"/>
                <a:cs typeface="2  Nazanin"/>
              </a:rPr>
              <a:t>، طول بر حسب واحدهای مسافت بوده و محور </a:t>
            </a:r>
            <a:r>
              <a:rPr lang="en-US" sz="2200" dirty="0">
                <a:solidFill>
                  <a:prstClr val="black"/>
                </a:solidFill>
                <a:latin typeface="Trebuchet MS"/>
                <a:cs typeface="2  Nazanin"/>
              </a:rPr>
              <a:t>Z</a:t>
            </a:r>
            <a:r>
              <a:rPr lang="fa-IR" sz="2200" dirty="0">
                <a:solidFill>
                  <a:prstClr val="black"/>
                </a:solidFill>
                <a:latin typeface="Trebuchet MS"/>
                <a:cs typeface="2  Nazanin"/>
              </a:rPr>
              <a:t> تغییرات را بر حسب نوع ارزش اطلاعات نشان خواهد داد. این نوع تحلیل را تحلیل پروفیلی نامیده می شود. همانطور که در شکل زیر می بینید اگر از بیضوی هایی در راستای خطی بخواهیم پروفیل ترسیم کنیم مناطقی که خط پروفیل با بیضوی ها برخورد نموده ارزش عددی هر بیضوی را تعیین و بر روی محور </a:t>
            </a:r>
            <a:r>
              <a:rPr lang="en-US" sz="2200" dirty="0">
                <a:solidFill>
                  <a:prstClr val="black"/>
                </a:solidFill>
                <a:latin typeface="Trebuchet MS"/>
                <a:cs typeface="2  Nazanin"/>
              </a:rPr>
              <a:t>Z</a:t>
            </a:r>
            <a:r>
              <a:rPr lang="fa-IR" sz="2200" dirty="0">
                <a:solidFill>
                  <a:prstClr val="black"/>
                </a:solidFill>
                <a:latin typeface="Trebuchet MS"/>
                <a:cs typeface="2  Nazanin"/>
              </a:rPr>
              <a:t> منعکس می کنیم. بدین صورت نیمرخ شکل بدست خواهد امد که آن را پروفیل توپوگرافیکی آن شکل می شناسیم. </a:t>
            </a:r>
          </a:p>
          <a:p>
            <a:pPr algn="just" rtl="1"/>
            <a:endParaRPr lang="en-US" sz="2200" dirty="0">
              <a:solidFill>
                <a:prstClr val="black"/>
              </a:solidFill>
              <a:latin typeface="Trebuchet MS"/>
              <a:cs typeface="2  Nazanin"/>
            </a:endParaRPr>
          </a:p>
        </p:txBody>
      </p:sp>
      <p:sp>
        <p:nvSpPr>
          <p:cNvPr id="3" name="TextBox 2"/>
          <p:cNvSpPr txBox="1"/>
          <p:nvPr/>
        </p:nvSpPr>
        <p:spPr>
          <a:xfrm>
            <a:off x="2504049" y="5910416"/>
            <a:ext cx="8690466" cy="400110"/>
          </a:xfrm>
          <a:prstGeom prst="rect">
            <a:avLst/>
          </a:prstGeom>
          <a:noFill/>
        </p:spPr>
        <p:txBody>
          <a:bodyPr wrap="square" rtlCol="0">
            <a:spAutoFit/>
          </a:bodyPr>
          <a:lstStyle/>
          <a:p>
            <a:pPr algn="just" rtl="1"/>
            <a:r>
              <a:rPr lang="fa-IR" sz="2000" b="1" dirty="0">
                <a:solidFill>
                  <a:prstClr val="black"/>
                </a:solidFill>
                <a:latin typeface="Trebuchet MS"/>
                <a:cs typeface="2  Nazanin"/>
              </a:rPr>
              <a:t>در نهایت با استفاده از نقاطی که بر روی صفحه پلات شده است نیمرخ یا پروفیل ترسیم خواهد شد که در اسلاید بعدی ملاحظه می فرمائید</a:t>
            </a:r>
            <a:r>
              <a:rPr lang="fa-IR" sz="2000" b="1" dirty="0">
                <a:solidFill>
                  <a:prstClr val="black"/>
                </a:solidFill>
                <a:latin typeface="Trebuchet MS"/>
                <a:cs typeface="Tahoma" panose="020B0604030504040204" pitchFamily="34" charset="0"/>
              </a:rPr>
              <a:t>.</a:t>
            </a:r>
            <a:endParaRPr lang="en-US" sz="2000" b="1" dirty="0">
              <a:solidFill>
                <a:prstClr val="black"/>
              </a:solidFill>
              <a:latin typeface="Trebuchet M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1744" y="2717198"/>
            <a:ext cx="3456384" cy="3038475"/>
          </a:xfrm>
          <a:prstGeom prst="rect">
            <a:avLst/>
          </a:prstGeom>
        </p:spPr>
      </p:pic>
    </p:spTree>
    <p:extLst>
      <p:ext uri="{BB962C8B-B14F-4D97-AF65-F5344CB8AC3E}">
        <p14:creationId xmlns:p14="http://schemas.microsoft.com/office/powerpoint/2010/main" val="34751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a:p>
            <a:endParaRPr lang="en-US" dirty="0">
              <a:solidFill>
                <a:prstClr val="black">
                  <a:lumMod val="50000"/>
                  <a:lumOff val="50000"/>
                </a:prstClr>
              </a:solidFill>
              <a:latin typeface="Trebuchet MS"/>
            </a:endParaRPr>
          </a:p>
        </p:txBody>
      </p:sp>
      <p:sp>
        <p:nvSpPr>
          <p:cNvPr id="12" name="Footer Placeholder 11"/>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pic>
        <p:nvPicPr>
          <p:cNvPr id="10" name="Content Placeholder 9"/>
          <p:cNvPicPr>
            <a:picLocks noGrp="1" noChangeAspect="1"/>
          </p:cNvPicPr>
          <p:nvPr>
            <p:ph sz="quarter" idx="13"/>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857925" y="1281186"/>
            <a:ext cx="5940096" cy="4320989"/>
          </a:xfrm>
          <a:prstGeom prst="roundRect">
            <a:avLst>
              <a:gd name="adj" fmla="val 4167"/>
            </a:avLst>
          </a:prstGeom>
          <a:solidFill>
            <a:srgbClr val="FFFFFF"/>
          </a:solidFill>
          <a:ln w="1905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Box 6"/>
          <p:cNvSpPr txBox="1"/>
          <p:nvPr/>
        </p:nvSpPr>
        <p:spPr>
          <a:xfrm>
            <a:off x="3863753" y="3284984"/>
            <a:ext cx="184731" cy="369332"/>
          </a:xfrm>
          <a:prstGeom prst="rect">
            <a:avLst/>
          </a:prstGeom>
          <a:noFill/>
        </p:spPr>
        <p:txBody>
          <a:bodyPr wrap="none" rtlCol="0">
            <a:spAutoFit/>
          </a:bodyPr>
          <a:lstStyle/>
          <a:p>
            <a:endParaRPr lang="en-US" dirty="0">
              <a:solidFill>
                <a:prstClr val="black"/>
              </a:solidFill>
              <a:latin typeface="Trebuchet MS"/>
            </a:endParaRPr>
          </a:p>
        </p:txBody>
      </p:sp>
      <p:sp>
        <p:nvSpPr>
          <p:cNvPr id="13" name="Rectangle 12"/>
          <p:cNvSpPr/>
          <p:nvPr/>
        </p:nvSpPr>
        <p:spPr>
          <a:xfrm>
            <a:off x="5101821" y="442175"/>
            <a:ext cx="3127779" cy="369332"/>
          </a:xfrm>
          <a:prstGeom prst="rect">
            <a:avLst/>
          </a:prstGeom>
        </p:spPr>
        <p:txBody>
          <a:bodyPr wrap="none">
            <a:spAutoFit/>
          </a:bodyPr>
          <a:lstStyle/>
          <a:p>
            <a:pPr algn="r" rtl="1"/>
            <a:r>
              <a:rPr lang="fa-IR" b="1" dirty="0">
                <a:solidFill>
                  <a:srgbClr val="F14124">
                    <a:lumMod val="50000"/>
                  </a:srgbClr>
                </a:solidFill>
                <a:latin typeface="Trebuchet MS"/>
                <a:cs typeface="2  Nazanin" pitchFamily="2" charset="-78"/>
              </a:rPr>
              <a:t>روش ترسیم نیمرخ توپوگرافی در نرم افزار </a:t>
            </a:r>
            <a:r>
              <a:rPr lang="en-US" b="1" dirty="0">
                <a:solidFill>
                  <a:srgbClr val="F14124">
                    <a:lumMod val="50000"/>
                  </a:srgbClr>
                </a:solidFill>
                <a:latin typeface="Trebuchet MS"/>
                <a:cs typeface="2  Nazanin" pitchFamily="2" charset="-78"/>
              </a:rPr>
              <a:t>Surfer</a:t>
            </a:r>
          </a:p>
        </p:txBody>
      </p:sp>
      <p:sp>
        <p:nvSpPr>
          <p:cNvPr id="8" name="TextBox 7"/>
          <p:cNvSpPr txBox="1"/>
          <p:nvPr/>
        </p:nvSpPr>
        <p:spPr>
          <a:xfrm>
            <a:off x="55917"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832"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75"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230780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sp>
        <p:nvSpPr>
          <p:cNvPr id="7" name="Rectangle 6"/>
          <p:cNvSpPr/>
          <p:nvPr/>
        </p:nvSpPr>
        <p:spPr>
          <a:xfrm>
            <a:off x="5604544" y="285150"/>
            <a:ext cx="3127779" cy="369332"/>
          </a:xfrm>
          <a:prstGeom prst="rect">
            <a:avLst/>
          </a:prstGeom>
        </p:spPr>
        <p:txBody>
          <a:bodyPr wrap="none">
            <a:spAutoFit/>
          </a:bodyPr>
          <a:lstStyle/>
          <a:p>
            <a:pPr algn="r" rtl="1"/>
            <a:r>
              <a:rPr lang="fa-IR" b="1" dirty="0">
                <a:solidFill>
                  <a:srgbClr val="F14124">
                    <a:lumMod val="50000"/>
                  </a:srgbClr>
                </a:solidFill>
                <a:latin typeface="Trebuchet MS"/>
                <a:cs typeface="2  Nazanin" pitchFamily="2" charset="-78"/>
              </a:rPr>
              <a:t>روش ترسیم نیمرخ توپوگرافی در نرم افزار </a:t>
            </a:r>
            <a:r>
              <a:rPr lang="en-US" b="1" dirty="0">
                <a:solidFill>
                  <a:srgbClr val="F14124">
                    <a:lumMod val="50000"/>
                  </a:srgbClr>
                </a:solidFill>
                <a:latin typeface="Trebuchet MS"/>
                <a:cs typeface="2  Nazanin" pitchFamily="2" charset="-78"/>
              </a:rPr>
              <a:t>Surfer</a:t>
            </a:r>
          </a:p>
        </p:txBody>
      </p:sp>
      <p:sp>
        <p:nvSpPr>
          <p:cNvPr id="8" name="TextBox 7"/>
          <p:cNvSpPr txBox="1"/>
          <p:nvPr/>
        </p:nvSpPr>
        <p:spPr>
          <a:xfrm>
            <a:off x="55920"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35"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78"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
        <p:nvSpPr>
          <p:cNvPr id="2" name="TextBox 1"/>
          <p:cNvSpPr txBox="1"/>
          <p:nvPr/>
        </p:nvSpPr>
        <p:spPr>
          <a:xfrm>
            <a:off x="2469593" y="1124744"/>
            <a:ext cx="8750857" cy="3970318"/>
          </a:xfrm>
          <a:prstGeom prst="rect">
            <a:avLst/>
          </a:prstGeom>
          <a:noFill/>
        </p:spPr>
        <p:txBody>
          <a:bodyPr wrap="square" rtlCol="0">
            <a:spAutoFit/>
          </a:bodyPr>
          <a:lstStyle/>
          <a:p>
            <a:pPr algn="just" rtl="1">
              <a:lnSpc>
                <a:spcPct val="150000"/>
              </a:lnSpc>
            </a:pPr>
            <a:r>
              <a:rPr lang="fa-IR" sz="2400" dirty="0">
                <a:solidFill>
                  <a:prstClr val="black"/>
                </a:solidFill>
                <a:latin typeface="Trebuchet MS"/>
                <a:cs typeface="Tahoma" panose="020B0604030504040204" pitchFamily="34" charset="0"/>
              </a:rPr>
              <a:t>تر</a:t>
            </a:r>
            <a:r>
              <a:rPr lang="fa-IR" sz="2800" dirty="0">
                <a:solidFill>
                  <a:prstClr val="black"/>
                </a:solidFill>
                <a:latin typeface="Trebuchet MS"/>
                <a:cs typeface="2  Nazanin"/>
              </a:rPr>
              <a:t>سیم نیمرخ یا پروفیل برای هر نوع فایل شبکه رستری با هر نوع ارزش امکانپذیر است. اگر اطلاعات نقشه شبکه رستری، اطلاعات ارتفاعی باشد پروفیل ترسیم شده را به نام پروفیل ارتفاعی می شناسیم اما ممکن است داده های ما مربوط به دما، بارش، فشار و حتی تابش باشد در آن صورت نوع پروفیل بصورت نیمرخ دمایی، بارشی، ایزوبارها و تابشی تغییر فرم و تغییر نام خواهد داد. در شکل زیر ترسیم یک پروفیل ارتفاعی یا نیمرخ توپوگرافیک را در امتداد </a:t>
            </a:r>
            <a:r>
              <a:rPr lang="en-US" sz="2800" dirty="0">
                <a:solidFill>
                  <a:prstClr val="black"/>
                </a:solidFill>
                <a:latin typeface="Trebuchet MS"/>
                <a:cs typeface="2  Nazanin"/>
              </a:rPr>
              <a:t>A _ B</a:t>
            </a:r>
            <a:r>
              <a:rPr lang="fa-IR" sz="2800" dirty="0">
                <a:solidFill>
                  <a:prstClr val="black"/>
                </a:solidFill>
                <a:latin typeface="Trebuchet MS"/>
                <a:cs typeface="2  Nazanin"/>
              </a:rPr>
              <a:t> بر روی نقشه توپوگرافی مشاهده می نمائیم.</a:t>
            </a:r>
            <a:endParaRPr lang="en-US" sz="2800" dirty="0">
              <a:solidFill>
                <a:prstClr val="black"/>
              </a:solidFill>
              <a:latin typeface="Trebuchet MS"/>
              <a:cs typeface="2  Nazanin"/>
            </a:endParaRPr>
          </a:p>
        </p:txBody>
      </p:sp>
    </p:spTree>
    <p:extLst>
      <p:ext uri="{BB962C8B-B14F-4D97-AF65-F5344CB8AC3E}">
        <p14:creationId xmlns:p14="http://schemas.microsoft.com/office/powerpoint/2010/main" val="2724008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007153" y="784562"/>
            <a:ext cx="5898847" cy="53142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a:xfrm>
            <a:off x="5628991" y="116632"/>
            <a:ext cx="3127779" cy="369332"/>
          </a:xfrm>
          <a:prstGeom prst="rect">
            <a:avLst/>
          </a:prstGeom>
        </p:spPr>
        <p:txBody>
          <a:bodyPr wrap="none">
            <a:spAutoFit/>
          </a:bodyPr>
          <a:lstStyle/>
          <a:p>
            <a:pPr algn="r" rtl="1"/>
            <a:r>
              <a:rPr lang="fa-IR" b="1" dirty="0">
                <a:solidFill>
                  <a:srgbClr val="F14124">
                    <a:lumMod val="50000"/>
                  </a:srgbClr>
                </a:solidFill>
                <a:latin typeface="Trebuchet MS"/>
                <a:cs typeface="2  Nazanin" pitchFamily="2" charset="-78"/>
              </a:rPr>
              <a:t>روش ترسیم نیمرخ توپوگرافی در نرم افزار </a:t>
            </a:r>
            <a:r>
              <a:rPr lang="en-US" b="1" dirty="0">
                <a:solidFill>
                  <a:srgbClr val="F14124">
                    <a:lumMod val="50000"/>
                  </a:srgbClr>
                </a:solidFill>
                <a:latin typeface="Trebuchet MS"/>
                <a:cs typeface="2  Nazanin" pitchFamily="2" charset="-78"/>
              </a:rPr>
              <a:t>Surfer</a:t>
            </a:r>
          </a:p>
        </p:txBody>
      </p:sp>
      <p:sp>
        <p:nvSpPr>
          <p:cNvPr id="8" name="TextBox 7"/>
          <p:cNvSpPr txBox="1"/>
          <p:nvPr/>
        </p:nvSpPr>
        <p:spPr>
          <a:xfrm>
            <a:off x="71955"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70"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13"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2443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p:txBody>
      </p:sp>
      <p:sp>
        <p:nvSpPr>
          <p:cNvPr id="7" name="Footer Placeholder 6"/>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sp>
        <p:nvSpPr>
          <p:cNvPr id="8" name="Rectangle 7"/>
          <p:cNvSpPr/>
          <p:nvPr/>
        </p:nvSpPr>
        <p:spPr>
          <a:xfrm>
            <a:off x="4948477" y="318685"/>
            <a:ext cx="3127779" cy="369332"/>
          </a:xfrm>
          <a:prstGeom prst="rect">
            <a:avLst/>
          </a:prstGeom>
        </p:spPr>
        <p:txBody>
          <a:bodyPr wrap="none">
            <a:spAutoFit/>
          </a:bodyPr>
          <a:lstStyle/>
          <a:p>
            <a:pPr algn="ctr" rtl="1"/>
            <a:r>
              <a:rPr lang="fa-IR" b="1" dirty="0">
                <a:solidFill>
                  <a:srgbClr val="F14124">
                    <a:lumMod val="50000"/>
                  </a:srgbClr>
                </a:solidFill>
                <a:latin typeface="Trebuchet MS"/>
                <a:cs typeface="2  Nazanin" pitchFamily="2" charset="-78"/>
              </a:rPr>
              <a:t>روش ترسیم نیمرخ توپوگرافی در نرم افزار </a:t>
            </a:r>
            <a:r>
              <a:rPr lang="en-US" b="1" dirty="0">
                <a:solidFill>
                  <a:srgbClr val="F14124">
                    <a:lumMod val="50000"/>
                  </a:srgbClr>
                </a:solidFill>
                <a:latin typeface="Trebuchet MS"/>
                <a:cs typeface="2  Nazanin" pitchFamily="2" charset="-78"/>
              </a:rPr>
              <a:t>Surfer</a:t>
            </a:r>
          </a:p>
        </p:txBody>
      </p:sp>
      <p:sp>
        <p:nvSpPr>
          <p:cNvPr id="9" name="TextBox 8"/>
          <p:cNvSpPr txBox="1"/>
          <p:nvPr/>
        </p:nvSpPr>
        <p:spPr>
          <a:xfrm>
            <a:off x="55924"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39"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82"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
        <p:nvSpPr>
          <p:cNvPr id="3" name="TextBox 2"/>
          <p:cNvSpPr txBox="1"/>
          <p:nvPr/>
        </p:nvSpPr>
        <p:spPr>
          <a:xfrm>
            <a:off x="2438400" y="1052736"/>
            <a:ext cx="9144000" cy="3970318"/>
          </a:xfrm>
          <a:prstGeom prst="rect">
            <a:avLst/>
          </a:prstGeom>
          <a:noFill/>
        </p:spPr>
        <p:txBody>
          <a:bodyPr wrap="square" rtlCol="0">
            <a:spAutoFit/>
          </a:bodyPr>
          <a:lstStyle/>
          <a:p>
            <a:pPr algn="just" rtl="1">
              <a:lnSpc>
                <a:spcPct val="150000"/>
              </a:lnSpc>
            </a:pPr>
            <a:r>
              <a:rPr lang="fa-IR" sz="2400" b="1" dirty="0">
                <a:solidFill>
                  <a:prstClr val="black"/>
                </a:solidFill>
                <a:latin typeface="Trebuchet MS"/>
                <a:cs typeface="2  Nazanin"/>
              </a:rPr>
              <a:t>روش های ترسیم پروفیل در نرم افزار </a:t>
            </a:r>
            <a:r>
              <a:rPr lang="en-US" sz="2400" b="1" dirty="0">
                <a:solidFill>
                  <a:prstClr val="black"/>
                </a:solidFill>
                <a:latin typeface="Trebuchet MS"/>
                <a:cs typeface="2  Nazanin"/>
              </a:rPr>
              <a:t>Surfer</a:t>
            </a:r>
            <a:r>
              <a:rPr lang="fa-IR" sz="2400" b="1" dirty="0">
                <a:solidFill>
                  <a:prstClr val="black"/>
                </a:solidFill>
                <a:latin typeface="Trebuchet MS"/>
                <a:cs typeface="2  Nazanin"/>
              </a:rPr>
              <a:t> </a:t>
            </a:r>
          </a:p>
          <a:p>
            <a:pPr algn="just" rtl="1">
              <a:lnSpc>
                <a:spcPct val="150000"/>
              </a:lnSpc>
            </a:pPr>
            <a:r>
              <a:rPr lang="fa-IR" sz="2400" dirty="0">
                <a:solidFill>
                  <a:prstClr val="black"/>
                </a:solidFill>
                <a:latin typeface="Trebuchet MS"/>
                <a:cs typeface="2  Nazanin"/>
              </a:rPr>
              <a:t>در نرم افزار </a:t>
            </a:r>
            <a:r>
              <a:rPr lang="en-US" sz="2400" dirty="0">
                <a:solidFill>
                  <a:prstClr val="black"/>
                </a:solidFill>
                <a:latin typeface="Trebuchet MS"/>
                <a:cs typeface="2  Nazanin"/>
              </a:rPr>
              <a:t>Surfer</a:t>
            </a:r>
            <a:r>
              <a:rPr lang="fa-IR" sz="2400" dirty="0">
                <a:solidFill>
                  <a:prstClr val="black"/>
                </a:solidFill>
                <a:latin typeface="Trebuchet MS"/>
                <a:cs typeface="2  Nazanin"/>
              </a:rPr>
              <a:t> به چند طریق می توانیم پروفیلی را در راستای مورد نظر بر روی شبکه فایل رستری </a:t>
            </a:r>
            <a:r>
              <a:rPr lang="en-US" sz="2400" dirty="0">
                <a:solidFill>
                  <a:prstClr val="black"/>
                </a:solidFill>
                <a:latin typeface="Trebuchet MS"/>
                <a:cs typeface="2  Nazanin"/>
              </a:rPr>
              <a:t>(Grid File)</a:t>
            </a:r>
            <a:r>
              <a:rPr lang="fa-IR" sz="2400" dirty="0">
                <a:solidFill>
                  <a:prstClr val="black"/>
                </a:solidFill>
                <a:latin typeface="Trebuchet MS"/>
                <a:cs typeface="2  Nazanin"/>
              </a:rPr>
              <a:t> ترسیم کنیم: </a:t>
            </a:r>
          </a:p>
          <a:p>
            <a:pPr algn="just" rtl="1">
              <a:lnSpc>
                <a:spcPct val="150000"/>
              </a:lnSpc>
            </a:pPr>
            <a:r>
              <a:rPr lang="fa-IR" sz="2400" dirty="0">
                <a:solidFill>
                  <a:prstClr val="black"/>
                </a:solidFill>
                <a:latin typeface="Trebuchet MS"/>
                <a:cs typeface="2  Nazanin"/>
              </a:rPr>
              <a:t>1- روش اول که ساده ترین و سریعترین روش ترسیم پروفیل در نرم افزار </a:t>
            </a:r>
            <a:r>
              <a:rPr lang="en-US" sz="2400" dirty="0">
                <a:solidFill>
                  <a:prstClr val="black"/>
                </a:solidFill>
                <a:latin typeface="Trebuchet MS"/>
                <a:cs typeface="2  Nazanin"/>
              </a:rPr>
              <a:t>Surfer</a:t>
            </a:r>
            <a:r>
              <a:rPr lang="fa-IR" sz="2400" dirty="0">
                <a:solidFill>
                  <a:prstClr val="black"/>
                </a:solidFill>
                <a:latin typeface="Trebuchet MS"/>
                <a:cs typeface="2  Nazanin"/>
              </a:rPr>
              <a:t> است استفاده از ابزار ترسیم پروفیل می باشد. این ابزار از نسخه 11 به بعد در مجموعه نرم افزاری </a:t>
            </a:r>
            <a:r>
              <a:rPr lang="en-US" sz="2400" dirty="0">
                <a:solidFill>
                  <a:prstClr val="black"/>
                </a:solidFill>
                <a:latin typeface="Trebuchet MS"/>
                <a:cs typeface="2  Nazanin"/>
              </a:rPr>
              <a:t>Surfer</a:t>
            </a:r>
            <a:r>
              <a:rPr lang="fa-IR" sz="2400" dirty="0">
                <a:solidFill>
                  <a:prstClr val="black"/>
                </a:solidFill>
                <a:latin typeface="Trebuchet MS"/>
                <a:cs typeface="2  Nazanin"/>
              </a:rPr>
              <a:t> قرار گرفته است. برای ترسیم از این طریق کافی است بر روی لایه اطلاعاتی که دارای بعد سوم اطلاعات یا همان ارزش اطلاعاتی بوده کلیک نموده و بعد از انتخاب کردن آن از طریق آیکون </a:t>
            </a:r>
            <a:r>
              <a:rPr lang="en-US" sz="2400" dirty="0">
                <a:solidFill>
                  <a:prstClr val="black"/>
                </a:solidFill>
                <a:latin typeface="Trebuchet MS"/>
                <a:cs typeface="2  Nazanin"/>
              </a:rPr>
              <a:t>Profile</a:t>
            </a:r>
            <a:r>
              <a:rPr lang="fa-IR" sz="2400" dirty="0">
                <a:solidFill>
                  <a:prstClr val="black"/>
                </a:solidFill>
                <a:latin typeface="Trebuchet MS"/>
                <a:cs typeface="2  Nazanin"/>
              </a:rPr>
              <a:t> در راستای مورد نظر نیم رخ ترسیم گردد. </a:t>
            </a:r>
            <a:endParaRPr lang="en-US" sz="2400" dirty="0">
              <a:solidFill>
                <a:prstClr val="black"/>
              </a:solidFill>
              <a:latin typeface="Trebuchet MS"/>
              <a:cs typeface="2  Nazanin"/>
            </a:endParaRPr>
          </a:p>
        </p:txBody>
      </p:sp>
    </p:spTree>
    <p:extLst>
      <p:ext uri="{BB962C8B-B14F-4D97-AF65-F5344CB8AC3E}">
        <p14:creationId xmlns:p14="http://schemas.microsoft.com/office/powerpoint/2010/main" val="74399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sp>
        <p:nvSpPr>
          <p:cNvPr id="7" name="Rectangle 6"/>
          <p:cNvSpPr/>
          <p:nvPr/>
        </p:nvSpPr>
        <p:spPr>
          <a:xfrm>
            <a:off x="5556983" y="184666"/>
            <a:ext cx="3127779" cy="369332"/>
          </a:xfrm>
          <a:prstGeom prst="rect">
            <a:avLst/>
          </a:prstGeom>
        </p:spPr>
        <p:txBody>
          <a:bodyPr wrap="none">
            <a:spAutoFit/>
          </a:bodyPr>
          <a:lstStyle/>
          <a:p>
            <a:pPr algn="r" rtl="1"/>
            <a:r>
              <a:rPr lang="fa-IR" b="1" dirty="0">
                <a:solidFill>
                  <a:srgbClr val="F14124">
                    <a:lumMod val="50000"/>
                  </a:srgbClr>
                </a:solidFill>
                <a:latin typeface="Trebuchet MS"/>
                <a:cs typeface="2  Nazanin" pitchFamily="2" charset="-78"/>
              </a:rPr>
              <a:t>روش ترسیم نیمرخ توپوگرافی در نرم افزار </a:t>
            </a:r>
            <a:r>
              <a:rPr lang="en-US" b="1" dirty="0">
                <a:solidFill>
                  <a:srgbClr val="F14124">
                    <a:lumMod val="50000"/>
                  </a:srgbClr>
                </a:solidFill>
                <a:latin typeface="Trebuchet MS"/>
                <a:cs typeface="2  Nazanin" pitchFamily="2" charset="-78"/>
              </a:rPr>
              <a:t>Surfer</a:t>
            </a:r>
          </a:p>
        </p:txBody>
      </p:sp>
      <p:sp>
        <p:nvSpPr>
          <p:cNvPr id="8" name="TextBox 7"/>
          <p:cNvSpPr txBox="1"/>
          <p:nvPr/>
        </p:nvSpPr>
        <p:spPr>
          <a:xfrm>
            <a:off x="55915"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30"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73"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
        <p:nvSpPr>
          <p:cNvPr id="2" name="TextBox 1"/>
          <p:cNvSpPr txBox="1"/>
          <p:nvPr/>
        </p:nvSpPr>
        <p:spPr>
          <a:xfrm>
            <a:off x="2696307" y="908720"/>
            <a:ext cx="8417169" cy="1900520"/>
          </a:xfrm>
          <a:prstGeom prst="rect">
            <a:avLst/>
          </a:prstGeom>
          <a:noFill/>
        </p:spPr>
        <p:txBody>
          <a:bodyPr wrap="square" rtlCol="0">
            <a:spAutoFit/>
          </a:bodyPr>
          <a:lstStyle/>
          <a:p>
            <a:pPr algn="just" rtl="1">
              <a:lnSpc>
                <a:spcPct val="150000"/>
              </a:lnSpc>
            </a:pPr>
            <a:r>
              <a:rPr lang="fa-IR" sz="2000" b="1" dirty="0">
                <a:solidFill>
                  <a:prstClr val="black"/>
                </a:solidFill>
                <a:latin typeface="Trebuchet MS"/>
                <a:cs typeface="B Nazanin" panose="00000400000000000000" pitchFamily="2" charset="-78"/>
              </a:rPr>
              <a:t>مراحل ترسیم پروفیل</a:t>
            </a:r>
          </a:p>
          <a:p>
            <a:pPr algn="just" rtl="1">
              <a:lnSpc>
                <a:spcPct val="150000"/>
              </a:lnSpc>
            </a:pPr>
            <a:r>
              <a:rPr lang="fa-IR" sz="2000" dirty="0">
                <a:solidFill>
                  <a:prstClr val="black"/>
                </a:solidFill>
                <a:latin typeface="Trebuchet MS"/>
                <a:cs typeface="B Nazanin" panose="00000400000000000000" pitchFamily="2" charset="-78"/>
              </a:rPr>
              <a:t>1- بر روی لایه اطلاعاتی یا نقشه ای که دارای ارزش </a:t>
            </a:r>
            <a:r>
              <a:rPr lang="en-US" sz="2000" dirty="0">
                <a:solidFill>
                  <a:prstClr val="black"/>
                </a:solidFill>
                <a:latin typeface="Trebuchet MS"/>
                <a:cs typeface="B Nazanin" panose="00000400000000000000" pitchFamily="2" charset="-78"/>
              </a:rPr>
              <a:t>XYZ</a:t>
            </a:r>
            <a:r>
              <a:rPr lang="fa-IR" sz="2000" dirty="0">
                <a:solidFill>
                  <a:prstClr val="black"/>
                </a:solidFill>
                <a:latin typeface="Trebuchet MS"/>
                <a:cs typeface="B Nazanin" panose="00000400000000000000" pitchFamily="2" charset="-78"/>
              </a:rPr>
              <a:t> است کلیک نموده تا در حالت انتخاب قرار گیرد.</a:t>
            </a:r>
          </a:p>
          <a:p>
            <a:pPr algn="just" rtl="1">
              <a:lnSpc>
                <a:spcPct val="150000"/>
              </a:lnSpc>
            </a:pPr>
            <a:r>
              <a:rPr lang="fa-IR" sz="2000" dirty="0">
                <a:solidFill>
                  <a:prstClr val="black"/>
                </a:solidFill>
                <a:latin typeface="Trebuchet MS"/>
                <a:cs typeface="B Nazanin" panose="00000400000000000000" pitchFamily="2" charset="-78"/>
              </a:rPr>
              <a:t>2- در مرحله بعد از طریق منوی </a:t>
            </a:r>
            <a:r>
              <a:rPr lang="en-US" sz="2000" dirty="0">
                <a:solidFill>
                  <a:prstClr val="black"/>
                </a:solidFill>
                <a:latin typeface="Trebuchet MS"/>
                <a:cs typeface="B Nazanin" panose="00000400000000000000" pitchFamily="2" charset="-78"/>
              </a:rPr>
              <a:t>Map_ Add _ Profile</a:t>
            </a:r>
            <a:r>
              <a:rPr lang="fa-IR" sz="2000" dirty="0">
                <a:solidFill>
                  <a:prstClr val="black"/>
                </a:solidFill>
                <a:latin typeface="Trebuchet MS"/>
                <a:cs typeface="B Nazanin" panose="00000400000000000000" pitchFamily="2" charset="-78"/>
              </a:rPr>
              <a:t> ابزار ترسیم پروفیل را فعال نموده و با کلیک در امتداد مورد نظر نیمرخ ترسیم خواهد شد.</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572" y="2951328"/>
            <a:ext cx="5400600" cy="3585998"/>
          </a:xfrm>
          <a:prstGeom prst="rect">
            <a:avLst/>
          </a:prstGeom>
        </p:spPr>
      </p:pic>
    </p:spTree>
    <p:extLst>
      <p:ext uri="{BB962C8B-B14F-4D97-AF65-F5344CB8AC3E}">
        <p14:creationId xmlns:p14="http://schemas.microsoft.com/office/powerpoint/2010/main" val="1061974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sp>
        <p:nvSpPr>
          <p:cNvPr id="8" name="TextBox 7"/>
          <p:cNvSpPr txBox="1"/>
          <p:nvPr/>
        </p:nvSpPr>
        <p:spPr>
          <a:xfrm>
            <a:off x="55915"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30"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73"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
        <p:nvSpPr>
          <p:cNvPr id="11" name="Rectangle 10"/>
          <p:cNvSpPr/>
          <p:nvPr/>
        </p:nvSpPr>
        <p:spPr>
          <a:xfrm>
            <a:off x="5556983" y="184666"/>
            <a:ext cx="3127779" cy="369332"/>
          </a:xfrm>
          <a:prstGeom prst="rect">
            <a:avLst/>
          </a:prstGeom>
        </p:spPr>
        <p:txBody>
          <a:bodyPr wrap="none">
            <a:spAutoFit/>
          </a:bodyPr>
          <a:lstStyle/>
          <a:p>
            <a:pPr algn="r" rtl="1"/>
            <a:r>
              <a:rPr lang="fa-IR" b="1" dirty="0">
                <a:solidFill>
                  <a:srgbClr val="F14124">
                    <a:lumMod val="50000"/>
                  </a:srgbClr>
                </a:solidFill>
                <a:latin typeface="Trebuchet MS"/>
                <a:cs typeface="2  Nazanin" pitchFamily="2" charset="-78"/>
              </a:rPr>
              <a:t>روش ترسیم نیمرخ توپوگرافی در نرم افزار </a:t>
            </a:r>
            <a:r>
              <a:rPr lang="en-US" b="1" dirty="0">
                <a:solidFill>
                  <a:srgbClr val="F14124">
                    <a:lumMod val="50000"/>
                  </a:srgbClr>
                </a:solidFill>
                <a:latin typeface="Trebuchet MS"/>
                <a:cs typeface="2  Nazanin" pitchFamily="2" charset="-78"/>
              </a:rPr>
              <a:t>Surfer</a:t>
            </a:r>
          </a:p>
        </p:txBody>
      </p:sp>
      <p:sp>
        <p:nvSpPr>
          <p:cNvPr id="3" name="TextBox 2"/>
          <p:cNvSpPr txBox="1"/>
          <p:nvPr/>
        </p:nvSpPr>
        <p:spPr>
          <a:xfrm>
            <a:off x="2419350" y="618978"/>
            <a:ext cx="8686800" cy="1015663"/>
          </a:xfrm>
          <a:prstGeom prst="rect">
            <a:avLst/>
          </a:prstGeom>
          <a:noFill/>
        </p:spPr>
        <p:txBody>
          <a:bodyPr wrap="square" rtlCol="0">
            <a:spAutoFit/>
          </a:bodyPr>
          <a:lstStyle/>
          <a:p>
            <a:pPr algn="ctr" rtl="1">
              <a:lnSpc>
                <a:spcPct val="150000"/>
              </a:lnSpc>
            </a:pPr>
            <a:r>
              <a:rPr lang="fa-IR" sz="2000" dirty="0">
                <a:solidFill>
                  <a:prstClr val="black"/>
                </a:solidFill>
                <a:latin typeface="Trebuchet MS"/>
                <a:cs typeface="B Nazanin" panose="00000400000000000000" pitchFamily="2" charset="-78"/>
              </a:rPr>
              <a:t>با کلیک کردن در راستای مورد نظر پروفیلی همانند شکل زیر ترسیم خواهد شد و تغییرات ارتفاعی در مسافت تعیین شده نمایان خواهد شد.</a:t>
            </a:r>
          </a:p>
        </p:txBody>
      </p:sp>
      <p:pic>
        <p:nvPicPr>
          <p:cNvPr id="12" name="Content Placeholder 11"/>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863753" y="1608848"/>
            <a:ext cx="5303879" cy="4844488"/>
          </a:xfrm>
        </p:spPr>
      </p:pic>
    </p:spTree>
    <p:extLst>
      <p:ext uri="{BB962C8B-B14F-4D97-AF65-F5344CB8AC3E}">
        <p14:creationId xmlns:p14="http://schemas.microsoft.com/office/powerpoint/2010/main" val="194321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p:txBody>
      </p:sp>
      <p:sp>
        <p:nvSpPr>
          <p:cNvPr id="7" name="Footer Placeholder 6"/>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sp>
        <p:nvSpPr>
          <p:cNvPr id="9" name="TextBox 8"/>
          <p:cNvSpPr txBox="1"/>
          <p:nvPr/>
        </p:nvSpPr>
        <p:spPr>
          <a:xfrm>
            <a:off x="55916"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31"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74"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
        <p:nvSpPr>
          <p:cNvPr id="12" name="Rectangle 11"/>
          <p:cNvSpPr/>
          <p:nvPr/>
        </p:nvSpPr>
        <p:spPr>
          <a:xfrm>
            <a:off x="5556983" y="184666"/>
            <a:ext cx="3127779" cy="369332"/>
          </a:xfrm>
          <a:prstGeom prst="rect">
            <a:avLst/>
          </a:prstGeom>
        </p:spPr>
        <p:txBody>
          <a:bodyPr wrap="none">
            <a:spAutoFit/>
          </a:bodyPr>
          <a:lstStyle/>
          <a:p>
            <a:pPr algn="r" rtl="1"/>
            <a:r>
              <a:rPr lang="fa-IR" b="1" dirty="0">
                <a:solidFill>
                  <a:srgbClr val="F14124">
                    <a:lumMod val="50000"/>
                  </a:srgbClr>
                </a:solidFill>
                <a:latin typeface="Trebuchet MS"/>
                <a:cs typeface="2  Nazanin" pitchFamily="2" charset="-78"/>
              </a:rPr>
              <a:t>روش ترسیم نیمرخ توپوگرافی در نرم افزار </a:t>
            </a:r>
            <a:r>
              <a:rPr lang="en-US" b="1" dirty="0">
                <a:solidFill>
                  <a:srgbClr val="F14124">
                    <a:lumMod val="50000"/>
                  </a:srgbClr>
                </a:solidFill>
                <a:latin typeface="Trebuchet MS"/>
                <a:cs typeface="2  Nazanin" pitchFamily="2" charset="-78"/>
              </a:rPr>
              <a:t>Surfer</a:t>
            </a:r>
          </a:p>
        </p:txBody>
      </p:sp>
      <p:sp>
        <p:nvSpPr>
          <p:cNvPr id="2" name="TextBox 1"/>
          <p:cNvSpPr txBox="1"/>
          <p:nvPr/>
        </p:nvSpPr>
        <p:spPr>
          <a:xfrm>
            <a:off x="2469592" y="553998"/>
            <a:ext cx="8831453" cy="4708981"/>
          </a:xfrm>
          <a:prstGeom prst="rect">
            <a:avLst/>
          </a:prstGeom>
          <a:noFill/>
        </p:spPr>
        <p:txBody>
          <a:bodyPr wrap="square" rtlCol="0">
            <a:spAutoFit/>
          </a:bodyPr>
          <a:lstStyle/>
          <a:p>
            <a:pPr algn="just" rtl="1">
              <a:lnSpc>
                <a:spcPct val="150000"/>
              </a:lnSpc>
            </a:pPr>
            <a:r>
              <a:rPr lang="fa-IR" sz="2000" b="1" dirty="0">
                <a:solidFill>
                  <a:prstClr val="black"/>
                </a:solidFill>
                <a:latin typeface="Trebuchet MS"/>
                <a:cs typeface="B Nazanin" panose="00000400000000000000" pitchFamily="2" charset="-78"/>
              </a:rPr>
              <a:t>بعد از ترسیم پروفیل می توانیم اطلاعات پروفیل ترسیم شده را به دو طریق ذخیره کنیم:</a:t>
            </a:r>
          </a:p>
          <a:p>
            <a:pPr algn="just" rtl="1">
              <a:lnSpc>
                <a:spcPct val="150000"/>
              </a:lnSpc>
            </a:pPr>
            <a:r>
              <a:rPr lang="fa-IR" sz="2000" b="1" dirty="0">
                <a:solidFill>
                  <a:srgbClr val="FF0000"/>
                </a:solidFill>
                <a:latin typeface="Trebuchet MS"/>
                <a:cs typeface="B Nazanin" panose="00000400000000000000" pitchFamily="2" charset="-78"/>
              </a:rPr>
              <a:t>روش اول </a:t>
            </a:r>
            <a:r>
              <a:rPr lang="fa-IR" sz="2000" b="1" dirty="0">
                <a:solidFill>
                  <a:prstClr val="black"/>
                </a:solidFill>
                <a:latin typeface="Trebuchet MS"/>
                <a:cs typeface="B Nazanin" panose="00000400000000000000" pitchFamily="2" charset="-78"/>
              </a:rPr>
              <a:t>ذخیره سازی خط پروفیل است تا بتوانیم از آن امتداد برای ترسیم پروفیل در نقشه های دیگر استفاده نماییم.</a:t>
            </a:r>
          </a:p>
          <a:p>
            <a:pPr algn="just" rtl="1">
              <a:lnSpc>
                <a:spcPct val="150000"/>
              </a:lnSpc>
            </a:pPr>
            <a:r>
              <a:rPr lang="fa-IR" sz="2000" b="1" dirty="0">
                <a:solidFill>
                  <a:srgbClr val="FF0000"/>
                </a:solidFill>
                <a:latin typeface="Trebuchet MS"/>
                <a:cs typeface="B Nazanin" panose="00000400000000000000" pitchFamily="2" charset="-78"/>
              </a:rPr>
              <a:t>روش دوم </a:t>
            </a:r>
            <a:r>
              <a:rPr lang="fa-IR" sz="2000" b="1" dirty="0">
                <a:solidFill>
                  <a:prstClr val="black"/>
                </a:solidFill>
                <a:latin typeface="Trebuchet MS"/>
                <a:cs typeface="B Nazanin" panose="00000400000000000000" pitchFamily="2" charset="-78"/>
              </a:rPr>
              <a:t>ذخیره سازی تجمعی مسافت و ارزش های نقشه در امتداد خط پروفیل است. این ویژگی به ما کمک خواهد کرد که با استفادخ از اطلاعات این فایل عملیات ترسیم پروفیل را در سایر نرم افزارها از جمله نرم افزارهای ترسیم نمودار مانند: </a:t>
            </a:r>
            <a:r>
              <a:rPr lang="en-US" sz="2000" b="1" dirty="0">
                <a:solidFill>
                  <a:prstClr val="black"/>
                </a:solidFill>
                <a:latin typeface="Trebuchet MS"/>
                <a:cs typeface="B Nazanin" panose="00000400000000000000" pitchFamily="2" charset="-78"/>
              </a:rPr>
              <a:t>Excel</a:t>
            </a:r>
            <a:r>
              <a:rPr lang="fa-IR" sz="2000" b="1" dirty="0">
                <a:solidFill>
                  <a:prstClr val="black"/>
                </a:solidFill>
                <a:latin typeface="Trebuchet MS"/>
                <a:cs typeface="B Nazanin" panose="00000400000000000000" pitchFamily="2" charset="-78"/>
              </a:rPr>
              <a:t> نیز به راحتی انجام دهیم.</a:t>
            </a:r>
          </a:p>
          <a:p>
            <a:pPr algn="just" rtl="1">
              <a:lnSpc>
                <a:spcPct val="150000"/>
              </a:lnSpc>
            </a:pPr>
            <a:r>
              <a:rPr lang="fa-IR" sz="2000" b="1" dirty="0">
                <a:solidFill>
                  <a:prstClr val="black"/>
                </a:solidFill>
                <a:latin typeface="Trebuchet MS"/>
                <a:cs typeface="B Nazanin" panose="00000400000000000000" pitchFamily="2" charset="-78"/>
              </a:rPr>
              <a:t>1- در پنجره </a:t>
            </a:r>
            <a:r>
              <a:rPr lang="en-US" sz="2000" b="1" dirty="0">
                <a:solidFill>
                  <a:prstClr val="black"/>
                </a:solidFill>
                <a:latin typeface="Trebuchet MS"/>
                <a:cs typeface="B Nazanin" panose="00000400000000000000" pitchFamily="2" charset="-78"/>
              </a:rPr>
              <a:t>Object Manager</a:t>
            </a:r>
            <a:r>
              <a:rPr lang="fa-IR" sz="2000" b="1" dirty="0">
                <a:solidFill>
                  <a:prstClr val="black"/>
                </a:solidFill>
                <a:latin typeface="Trebuchet MS"/>
                <a:cs typeface="B Nazanin" panose="00000400000000000000" pitchFamily="2" charset="-78"/>
              </a:rPr>
              <a:t> با کلیک بر روی </a:t>
            </a:r>
            <a:r>
              <a:rPr lang="en-US" sz="2000" b="1" dirty="0" err="1">
                <a:solidFill>
                  <a:prstClr val="black"/>
                </a:solidFill>
                <a:latin typeface="Trebuchet MS"/>
                <a:cs typeface="B Nazanin" panose="00000400000000000000" pitchFamily="2" charset="-78"/>
              </a:rPr>
              <a:t>BaseMap</a:t>
            </a:r>
            <a:r>
              <a:rPr lang="fa-IR" sz="2000" b="1" dirty="0">
                <a:solidFill>
                  <a:prstClr val="black"/>
                </a:solidFill>
                <a:latin typeface="Trebuchet MS"/>
                <a:cs typeface="B Nazanin" panose="00000400000000000000" pitchFamily="2" charset="-78"/>
              </a:rPr>
              <a:t> مربوط به خط  پروفیل و انتخاب سربرگ </a:t>
            </a:r>
            <a:r>
              <a:rPr lang="en-US" sz="2000" b="1" dirty="0">
                <a:solidFill>
                  <a:prstClr val="black"/>
                </a:solidFill>
                <a:latin typeface="Trebuchet MS"/>
                <a:cs typeface="B Nazanin" panose="00000400000000000000" pitchFamily="2" charset="-78"/>
              </a:rPr>
              <a:t>General</a:t>
            </a:r>
            <a:r>
              <a:rPr lang="fa-IR" sz="2000" b="1" dirty="0">
                <a:solidFill>
                  <a:prstClr val="black"/>
                </a:solidFill>
                <a:latin typeface="Trebuchet MS"/>
                <a:cs typeface="B Nazanin" panose="00000400000000000000" pitchFamily="2" charset="-78"/>
              </a:rPr>
              <a:t> در پنجره </a:t>
            </a:r>
            <a:r>
              <a:rPr lang="en-US" sz="2000" b="1" dirty="0">
                <a:solidFill>
                  <a:prstClr val="black"/>
                </a:solidFill>
                <a:latin typeface="Trebuchet MS"/>
                <a:cs typeface="B Nazanin" panose="00000400000000000000" pitchFamily="2" charset="-78"/>
              </a:rPr>
              <a:t>Property Manager</a:t>
            </a:r>
            <a:r>
              <a:rPr lang="fa-IR" sz="2000" b="1" dirty="0">
                <a:solidFill>
                  <a:prstClr val="black"/>
                </a:solidFill>
                <a:latin typeface="Trebuchet MS"/>
                <a:cs typeface="B Nazanin" panose="00000400000000000000" pitchFamily="2" charset="-78"/>
              </a:rPr>
              <a:t> به کمک آیکن  </a:t>
            </a:r>
            <a:r>
              <a:rPr lang="en-US" sz="2000" b="1" dirty="0">
                <a:solidFill>
                  <a:prstClr val="black"/>
                </a:solidFill>
                <a:latin typeface="Trebuchet MS"/>
                <a:cs typeface="B Nazanin" panose="00000400000000000000" pitchFamily="2" charset="-78"/>
              </a:rPr>
              <a:t>Save</a:t>
            </a:r>
            <a:r>
              <a:rPr lang="fa-IR" sz="2000" b="1" dirty="0">
                <a:solidFill>
                  <a:prstClr val="black"/>
                </a:solidFill>
                <a:latin typeface="Trebuchet MS"/>
                <a:cs typeface="B Nazanin" panose="00000400000000000000" pitchFamily="2" charset="-78"/>
              </a:rPr>
              <a:t> می توانیم خط پروفیل را به صورت فرمت وکتوری مانند </a:t>
            </a:r>
            <a:r>
              <a:rPr lang="en-US" sz="2000" b="1" dirty="0">
                <a:solidFill>
                  <a:prstClr val="black"/>
                </a:solidFill>
                <a:latin typeface="Trebuchet MS"/>
                <a:cs typeface="B Nazanin" panose="00000400000000000000" pitchFamily="2" charset="-78"/>
              </a:rPr>
              <a:t>BLN</a:t>
            </a:r>
            <a:r>
              <a:rPr lang="fa-IR" sz="2000" b="1" dirty="0">
                <a:solidFill>
                  <a:prstClr val="black"/>
                </a:solidFill>
                <a:latin typeface="Trebuchet MS"/>
                <a:cs typeface="B Nazanin" panose="00000400000000000000" pitchFamily="2" charset="-78"/>
              </a:rPr>
              <a:t> و یا </a:t>
            </a:r>
            <a:r>
              <a:rPr lang="en-US" sz="2000" b="1" dirty="0">
                <a:solidFill>
                  <a:prstClr val="black"/>
                </a:solidFill>
                <a:latin typeface="Trebuchet MS"/>
                <a:cs typeface="B Nazanin" panose="00000400000000000000" pitchFamily="2" charset="-78"/>
              </a:rPr>
              <a:t>SHP</a:t>
            </a:r>
            <a:r>
              <a:rPr lang="fa-IR" sz="2000" b="1" dirty="0">
                <a:solidFill>
                  <a:prstClr val="black"/>
                </a:solidFill>
                <a:latin typeface="Trebuchet MS"/>
                <a:cs typeface="B Nazanin" panose="00000400000000000000" pitchFamily="2" charset="-78"/>
              </a:rPr>
              <a:t> ذخیره نمائیم.</a:t>
            </a:r>
          </a:p>
          <a:p>
            <a:pPr algn="just" rtl="1">
              <a:lnSpc>
                <a:spcPct val="150000"/>
              </a:lnSpc>
            </a:pPr>
            <a:endParaRPr lang="fa-IR" sz="2000" b="1" dirty="0">
              <a:solidFill>
                <a:prstClr val="black"/>
              </a:solidFill>
              <a:latin typeface="Trebuchet MS"/>
              <a:cs typeface="B Nazanin" panose="00000400000000000000" pitchFamily="2" charset="-78"/>
            </a:endParaRPr>
          </a:p>
        </p:txBody>
      </p:sp>
    </p:spTree>
    <p:extLst>
      <p:ext uri="{BB962C8B-B14F-4D97-AF65-F5344CB8AC3E}">
        <p14:creationId xmlns:p14="http://schemas.microsoft.com/office/powerpoint/2010/main" val="317326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p:txBody>
      </p:sp>
      <p:sp>
        <p:nvSpPr>
          <p:cNvPr id="3" name="Footer Placeholder 2"/>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223792" y="356602"/>
            <a:ext cx="4962476" cy="6234371"/>
          </a:xfrm>
        </p:spPr>
      </p:pic>
      <p:sp>
        <p:nvSpPr>
          <p:cNvPr id="7" name="TextBox 6"/>
          <p:cNvSpPr txBox="1"/>
          <p:nvPr/>
        </p:nvSpPr>
        <p:spPr>
          <a:xfrm>
            <a:off x="55914"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29"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72"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4052335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sp>
        <p:nvSpPr>
          <p:cNvPr id="7" name="Rectangle 6"/>
          <p:cNvSpPr/>
          <p:nvPr/>
        </p:nvSpPr>
        <p:spPr>
          <a:xfrm>
            <a:off x="4655840" y="107340"/>
            <a:ext cx="4824536" cy="369332"/>
          </a:xfrm>
          <a:prstGeom prst="rect">
            <a:avLst/>
          </a:prstGeom>
        </p:spPr>
        <p:txBody>
          <a:bodyPr wrap="square">
            <a:spAutoFit/>
          </a:bodyPr>
          <a:lstStyle/>
          <a:p>
            <a:pPr algn="ctr" rtl="1"/>
            <a:r>
              <a:rPr lang="fa-IR" b="1" dirty="0">
                <a:solidFill>
                  <a:srgbClr val="F14124">
                    <a:lumMod val="50000"/>
                  </a:srgbClr>
                </a:solidFill>
                <a:latin typeface="Trebuchet MS"/>
                <a:cs typeface="2  Nazanin" pitchFamily="2" charset="-78"/>
              </a:rPr>
              <a:t>روش ترسیم نیمرخ توپوگرافی در نرم افزار </a:t>
            </a:r>
            <a:r>
              <a:rPr lang="en-US" dirty="0">
                <a:solidFill>
                  <a:prstClr val="black"/>
                </a:solidFill>
                <a:latin typeface="Trebuchet MS"/>
              </a:rPr>
              <a:t>Surfer</a:t>
            </a:r>
          </a:p>
        </p:txBody>
      </p:sp>
      <p:sp>
        <p:nvSpPr>
          <p:cNvPr id="8" name="TextBox 7"/>
          <p:cNvSpPr txBox="1"/>
          <p:nvPr/>
        </p:nvSpPr>
        <p:spPr>
          <a:xfrm>
            <a:off x="55916"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31"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74"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
        <p:nvSpPr>
          <p:cNvPr id="2" name="TextBox 1"/>
          <p:cNvSpPr txBox="1"/>
          <p:nvPr/>
        </p:nvSpPr>
        <p:spPr>
          <a:xfrm>
            <a:off x="2259675" y="836712"/>
            <a:ext cx="9322725" cy="4670509"/>
          </a:xfrm>
          <a:prstGeom prst="rect">
            <a:avLst/>
          </a:prstGeom>
          <a:noFill/>
        </p:spPr>
        <p:txBody>
          <a:bodyPr wrap="square" rtlCol="0">
            <a:spAutoFit/>
          </a:bodyPr>
          <a:lstStyle/>
          <a:p>
            <a:pPr algn="just" rtl="1">
              <a:lnSpc>
                <a:spcPct val="150000"/>
              </a:lnSpc>
            </a:pPr>
            <a:r>
              <a:rPr lang="fa-IR" sz="2000" b="1" dirty="0">
                <a:solidFill>
                  <a:prstClr val="black"/>
                </a:solidFill>
                <a:latin typeface="Trebuchet MS"/>
                <a:cs typeface="B Nazanin" panose="00000400000000000000" pitchFamily="2" charset="-78"/>
              </a:rPr>
              <a:t>2-</a:t>
            </a:r>
            <a:r>
              <a:rPr lang="en-US" sz="2000" b="1" dirty="0">
                <a:solidFill>
                  <a:prstClr val="black"/>
                </a:solidFill>
                <a:latin typeface="Trebuchet MS"/>
                <a:cs typeface="B Nazanin" panose="00000400000000000000" pitchFamily="2" charset="-78"/>
              </a:rPr>
              <a:t> </a:t>
            </a:r>
            <a:r>
              <a:rPr lang="fa-IR" sz="2000" b="1" dirty="0">
                <a:solidFill>
                  <a:prstClr val="black"/>
                </a:solidFill>
                <a:latin typeface="Trebuchet MS"/>
                <a:cs typeface="B Nazanin" panose="00000400000000000000" pitchFamily="2" charset="-78"/>
              </a:rPr>
              <a:t> ذخیره سازی اطلاعات پروفیلی به صورت یک جدول اطلاعاتی </a:t>
            </a:r>
            <a:r>
              <a:rPr lang="fa-IR" sz="2000" dirty="0">
                <a:solidFill>
                  <a:prstClr val="black"/>
                </a:solidFill>
                <a:latin typeface="Trebuchet MS"/>
                <a:cs typeface="B Nazanin" panose="00000400000000000000" pitchFamily="2" charset="-78"/>
              </a:rPr>
              <a:t>(قابل استفاده در سایر نرم افزارهای ترسیم کننده نمودار و گراف)</a:t>
            </a:r>
          </a:p>
          <a:p>
            <a:pPr algn="just" rtl="1">
              <a:lnSpc>
                <a:spcPct val="150000"/>
              </a:lnSpc>
            </a:pPr>
            <a:r>
              <a:rPr lang="fa-IR" sz="2000" dirty="0">
                <a:solidFill>
                  <a:prstClr val="black"/>
                </a:solidFill>
                <a:latin typeface="Trebuchet MS"/>
                <a:cs typeface="B Nazanin" panose="00000400000000000000" pitchFamily="2" charset="-78"/>
              </a:rPr>
              <a:t>برای ذخیره سازی اطلاعات خط پروفیلی به صورت تجمعی به گونه ای که فاصله هر نقطه با نقاط دیگر و همچنین اختلاف ارزش هر نقطه با نقاط دیگر قابل رویت باشد بایستی مراحل زیر را دنبال نمائیم:</a:t>
            </a:r>
          </a:p>
          <a:p>
            <a:pPr algn="just" rtl="1">
              <a:lnSpc>
                <a:spcPct val="150000"/>
              </a:lnSpc>
            </a:pPr>
            <a:r>
              <a:rPr lang="fa-IR" sz="2000" dirty="0">
                <a:solidFill>
                  <a:prstClr val="black"/>
                </a:solidFill>
                <a:latin typeface="Trebuchet MS"/>
                <a:cs typeface="B Nazanin" panose="00000400000000000000" pitchFamily="2" charset="-78"/>
              </a:rPr>
              <a:t>1- در پنجره </a:t>
            </a:r>
            <a:r>
              <a:rPr lang="en-US" sz="2000" dirty="0">
                <a:solidFill>
                  <a:prstClr val="black"/>
                </a:solidFill>
                <a:latin typeface="Trebuchet MS"/>
                <a:cs typeface="B Nazanin" panose="00000400000000000000" pitchFamily="2" charset="-78"/>
              </a:rPr>
              <a:t>Object Manager </a:t>
            </a:r>
            <a:r>
              <a:rPr lang="fa-IR" sz="2000" dirty="0">
                <a:solidFill>
                  <a:prstClr val="black"/>
                </a:solidFill>
                <a:latin typeface="Trebuchet MS"/>
                <a:cs typeface="B Nazanin" panose="00000400000000000000" pitchFamily="2" charset="-78"/>
              </a:rPr>
              <a:t> بر روی آیکن مخصوص پروفیل همانند شکل زیر کلیک نمائید تا اطلاعات مرتبط با آن در قسمت پنجره </a:t>
            </a:r>
            <a:r>
              <a:rPr lang="en-US" sz="2000" dirty="0">
                <a:solidFill>
                  <a:prstClr val="black"/>
                </a:solidFill>
                <a:latin typeface="Trebuchet MS"/>
                <a:cs typeface="B Nazanin" panose="00000400000000000000" pitchFamily="2" charset="-78"/>
              </a:rPr>
              <a:t>Property Manager</a:t>
            </a:r>
            <a:r>
              <a:rPr lang="fa-IR" sz="2000" dirty="0">
                <a:solidFill>
                  <a:prstClr val="black"/>
                </a:solidFill>
                <a:latin typeface="Trebuchet MS"/>
                <a:cs typeface="B Nazanin" panose="00000400000000000000" pitchFamily="2" charset="-78"/>
              </a:rPr>
              <a:t> نمایش داده شود. در این پنجره در بخش </a:t>
            </a:r>
            <a:r>
              <a:rPr lang="en-US" sz="2000" dirty="0">
                <a:solidFill>
                  <a:prstClr val="black"/>
                </a:solidFill>
                <a:latin typeface="Trebuchet MS"/>
                <a:cs typeface="B Nazanin" panose="00000400000000000000" pitchFamily="2" charset="-78"/>
              </a:rPr>
              <a:t>Export</a:t>
            </a:r>
            <a:r>
              <a:rPr lang="fa-IR" sz="2000" dirty="0">
                <a:solidFill>
                  <a:prstClr val="black"/>
                </a:solidFill>
                <a:latin typeface="Trebuchet MS"/>
                <a:cs typeface="B Nazanin" panose="00000400000000000000" pitchFamily="2" charset="-78"/>
              </a:rPr>
              <a:t> می توانید اطلاعات خط پروفیلی به صورتی که در بالا توضیح داده شد را در یک فایل با فشردن دگمه </a:t>
            </a:r>
            <a:r>
              <a:rPr lang="en-US" sz="2000" dirty="0">
                <a:solidFill>
                  <a:prstClr val="black"/>
                </a:solidFill>
                <a:latin typeface="Trebuchet MS"/>
                <a:cs typeface="B Nazanin" panose="00000400000000000000" pitchFamily="2" charset="-78"/>
              </a:rPr>
              <a:t>Save to file </a:t>
            </a:r>
            <a:r>
              <a:rPr lang="fa-IR" sz="2000" dirty="0">
                <a:solidFill>
                  <a:prstClr val="black"/>
                </a:solidFill>
                <a:latin typeface="Trebuchet MS"/>
                <a:cs typeface="B Nazanin" panose="00000400000000000000" pitchFamily="2" charset="-78"/>
              </a:rPr>
              <a:t> ذخیره نمائید. در پنجره ذخیره سازی اطلاعات تنها می توانید به فرمت </a:t>
            </a:r>
            <a:r>
              <a:rPr lang="en-US" sz="2000" dirty="0" err="1">
                <a:solidFill>
                  <a:prstClr val="black"/>
                </a:solidFill>
                <a:latin typeface="Trebuchet MS"/>
                <a:cs typeface="B Nazanin" panose="00000400000000000000" pitchFamily="2" charset="-78"/>
              </a:rPr>
              <a:t>Dat</a:t>
            </a:r>
            <a:r>
              <a:rPr lang="fa-IR" sz="2000" dirty="0">
                <a:solidFill>
                  <a:prstClr val="black"/>
                </a:solidFill>
                <a:latin typeface="Trebuchet MS"/>
                <a:cs typeface="B Nazanin" panose="00000400000000000000" pitchFamily="2" charset="-78"/>
              </a:rPr>
              <a:t> عملیات ذخیره سازی را انجام دهید و اطلاعات را با همان فرمت </a:t>
            </a:r>
            <a:r>
              <a:rPr lang="en-US" sz="2000" dirty="0" err="1">
                <a:solidFill>
                  <a:prstClr val="black"/>
                </a:solidFill>
                <a:latin typeface="Trebuchet MS"/>
                <a:cs typeface="B Nazanin" panose="00000400000000000000" pitchFamily="2" charset="-78"/>
              </a:rPr>
              <a:t>Dat</a:t>
            </a:r>
            <a:r>
              <a:rPr lang="fa-IR" sz="2000" dirty="0">
                <a:solidFill>
                  <a:prstClr val="black"/>
                </a:solidFill>
                <a:latin typeface="Trebuchet MS"/>
                <a:cs typeface="B Nazanin" panose="00000400000000000000" pitchFamily="2" charset="-78"/>
              </a:rPr>
              <a:t> ذخیره نمائید. پس از آن که فایل را ذخیره کردید، برای نمایش اطلاعات می توانید از قسمت </a:t>
            </a:r>
            <a:r>
              <a:rPr lang="en-US" sz="2000" dirty="0">
                <a:solidFill>
                  <a:prstClr val="black"/>
                </a:solidFill>
                <a:latin typeface="Trebuchet MS"/>
                <a:cs typeface="B Nazanin" panose="00000400000000000000" pitchFamily="2" charset="-78"/>
              </a:rPr>
              <a:t>Worksheet</a:t>
            </a:r>
            <a:r>
              <a:rPr lang="fa-IR" sz="2000" dirty="0">
                <a:solidFill>
                  <a:prstClr val="black"/>
                </a:solidFill>
                <a:latin typeface="Trebuchet MS"/>
                <a:cs typeface="B Nazanin" panose="00000400000000000000" pitchFamily="2" charset="-78"/>
              </a:rPr>
              <a:t> نرم افزار فایل را بازخوانی نمائید. </a:t>
            </a:r>
            <a:endParaRPr lang="en-US" sz="2000" dirty="0">
              <a:solidFill>
                <a:prstClr val="black"/>
              </a:solidFill>
              <a:latin typeface="Trebuchet MS"/>
              <a:cs typeface="B Nazanin" panose="00000400000000000000" pitchFamily="2" charset="-78"/>
            </a:endParaRPr>
          </a:p>
        </p:txBody>
      </p:sp>
    </p:spTree>
    <p:extLst>
      <p:ext uri="{BB962C8B-B14F-4D97-AF65-F5344CB8AC3E}">
        <p14:creationId xmlns:p14="http://schemas.microsoft.com/office/powerpoint/2010/main" val="72990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192344" y="6172201"/>
            <a:ext cx="1224136" cy="365125"/>
          </a:xfrm>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p:txBody>
      </p:sp>
      <p:sp>
        <p:nvSpPr>
          <p:cNvPr id="5" name="Footer Placeholder 4"/>
          <p:cNvSpPr>
            <a:spLocks noGrp="1"/>
          </p:cNvSpPr>
          <p:nvPr>
            <p:ph type="ftr" sz="quarter" idx="11"/>
          </p:nvPr>
        </p:nvSpPr>
        <p:spPr>
          <a:xfrm>
            <a:off x="1631505" y="6237313"/>
            <a:ext cx="3352801" cy="365125"/>
          </a:xfrm>
        </p:spPr>
        <p:txBody>
          <a:bodyPr/>
          <a:lstStyle/>
          <a:p>
            <a:r>
              <a:rPr lang="en-US" dirty="0">
                <a:solidFill>
                  <a:prstClr val="black">
                    <a:lumMod val="50000"/>
                    <a:lumOff val="50000"/>
                  </a:prstClr>
                </a:solidFill>
                <a:latin typeface="Trebuchet MS"/>
              </a:rPr>
              <a:t>Dr. </a:t>
            </a:r>
            <a:r>
              <a:rPr lang="en-US" dirty="0" err="1">
                <a:solidFill>
                  <a:prstClr val="black">
                    <a:lumMod val="50000"/>
                    <a:lumOff val="50000"/>
                  </a:prstClr>
                </a:solidFill>
                <a:latin typeface="Trebuchet MS"/>
              </a:rPr>
              <a:t>Ranjbari</a:t>
            </a:r>
            <a:endParaRPr lang="en-US" dirty="0">
              <a:solidFill>
                <a:prstClr val="black">
                  <a:lumMod val="50000"/>
                  <a:lumOff val="50000"/>
                </a:prstClr>
              </a:solidFill>
              <a:latin typeface="Trebuchet MS"/>
            </a:endParaRP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11624" y="0"/>
            <a:ext cx="6552728"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93521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pic>
        <p:nvPicPr>
          <p:cNvPr id="4" name="Content Placeholder 3"/>
          <p:cNvPicPr>
            <a:picLocks noGrp="1" noChangeAspect="1"/>
          </p:cNvPicPr>
          <p:nvPr>
            <p:ph sz="quarter" idx="13"/>
          </p:nvPr>
        </p:nvPicPr>
        <p:blipFill>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151784" y="629471"/>
            <a:ext cx="5112568" cy="56886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39875"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790"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033"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
        <p:nvSpPr>
          <p:cNvPr id="12" name="Rectangle 11"/>
          <p:cNvSpPr/>
          <p:nvPr/>
        </p:nvSpPr>
        <p:spPr>
          <a:xfrm>
            <a:off x="5556983" y="184666"/>
            <a:ext cx="3127779" cy="369332"/>
          </a:xfrm>
          <a:prstGeom prst="rect">
            <a:avLst/>
          </a:prstGeom>
        </p:spPr>
        <p:txBody>
          <a:bodyPr wrap="none">
            <a:spAutoFit/>
          </a:bodyPr>
          <a:lstStyle/>
          <a:p>
            <a:pPr algn="r" rtl="1"/>
            <a:r>
              <a:rPr lang="fa-IR" b="1" dirty="0">
                <a:solidFill>
                  <a:srgbClr val="F14124">
                    <a:lumMod val="50000"/>
                  </a:srgbClr>
                </a:solidFill>
                <a:latin typeface="Trebuchet MS"/>
                <a:cs typeface="2  Nazanin" pitchFamily="2" charset="-78"/>
              </a:rPr>
              <a:t>روش ترسیم نیمرخ توپوگرافی در نرم افزار </a:t>
            </a:r>
            <a:r>
              <a:rPr lang="en-US" b="1" dirty="0">
                <a:solidFill>
                  <a:srgbClr val="F14124">
                    <a:lumMod val="50000"/>
                  </a:srgbClr>
                </a:solidFill>
                <a:latin typeface="Trebuchet MS"/>
                <a:cs typeface="2  Nazanin" pitchFamily="2" charset="-78"/>
              </a:rPr>
              <a:t>Surfer</a:t>
            </a:r>
          </a:p>
        </p:txBody>
      </p:sp>
    </p:spTree>
    <p:extLst>
      <p:ext uri="{BB962C8B-B14F-4D97-AF65-F5344CB8AC3E}">
        <p14:creationId xmlns:p14="http://schemas.microsoft.com/office/powerpoint/2010/main" val="2561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sp>
        <p:nvSpPr>
          <p:cNvPr id="8" name="TextBox 7"/>
          <p:cNvSpPr txBox="1"/>
          <p:nvPr/>
        </p:nvSpPr>
        <p:spPr>
          <a:xfrm>
            <a:off x="39874"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89"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32"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
        <p:nvSpPr>
          <p:cNvPr id="11" name="Rectangle 10"/>
          <p:cNvSpPr/>
          <p:nvPr/>
        </p:nvSpPr>
        <p:spPr>
          <a:xfrm>
            <a:off x="5556983" y="184666"/>
            <a:ext cx="3127779" cy="369332"/>
          </a:xfrm>
          <a:prstGeom prst="rect">
            <a:avLst/>
          </a:prstGeom>
        </p:spPr>
        <p:txBody>
          <a:bodyPr wrap="none">
            <a:spAutoFit/>
          </a:bodyPr>
          <a:lstStyle/>
          <a:p>
            <a:pPr algn="r" rtl="1"/>
            <a:r>
              <a:rPr lang="fa-IR" b="1" dirty="0">
                <a:solidFill>
                  <a:srgbClr val="F14124">
                    <a:lumMod val="50000"/>
                  </a:srgbClr>
                </a:solidFill>
                <a:latin typeface="Trebuchet MS"/>
                <a:cs typeface="2  Nazanin" pitchFamily="2" charset="-78"/>
              </a:rPr>
              <a:t>روش ترسیم نیمرخ توپوگرافی در نرم افزار </a:t>
            </a:r>
            <a:r>
              <a:rPr lang="en-US" b="1" dirty="0">
                <a:solidFill>
                  <a:srgbClr val="F14124">
                    <a:lumMod val="50000"/>
                  </a:srgbClr>
                </a:solidFill>
                <a:latin typeface="Trebuchet MS"/>
                <a:cs typeface="2  Nazanin" pitchFamily="2" charset="-78"/>
              </a:rPr>
              <a:t>Surfer</a:t>
            </a:r>
          </a:p>
        </p:txBody>
      </p:sp>
      <p:sp>
        <p:nvSpPr>
          <p:cNvPr id="3" name="TextBox 2"/>
          <p:cNvSpPr txBox="1"/>
          <p:nvPr/>
        </p:nvSpPr>
        <p:spPr>
          <a:xfrm>
            <a:off x="2495550" y="616988"/>
            <a:ext cx="9086850" cy="1938992"/>
          </a:xfrm>
          <a:prstGeom prst="rect">
            <a:avLst/>
          </a:prstGeom>
          <a:noFill/>
        </p:spPr>
        <p:txBody>
          <a:bodyPr wrap="square" rtlCol="0">
            <a:spAutoFit/>
          </a:bodyPr>
          <a:lstStyle/>
          <a:p>
            <a:pPr algn="just" rtl="1">
              <a:lnSpc>
                <a:spcPct val="150000"/>
              </a:lnSpc>
            </a:pPr>
            <a:r>
              <a:rPr lang="fa-IR" sz="2000" dirty="0">
                <a:solidFill>
                  <a:prstClr val="black"/>
                </a:solidFill>
                <a:latin typeface="Trebuchet MS"/>
                <a:cs typeface="B Nazanin" panose="00000400000000000000" pitchFamily="2" charset="-78"/>
              </a:rPr>
              <a:t>2- فایل ذخیره شده توسط نرم افزار را در قسمت </a:t>
            </a:r>
            <a:r>
              <a:rPr lang="en-US" sz="2000" dirty="0">
                <a:solidFill>
                  <a:prstClr val="black"/>
                </a:solidFill>
                <a:latin typeface="Trebuchet MS"/>
                <a:cs typeface="B Nazanin" panose="00000400000000000000" pitchFamily="2" charset="-78"/>
              </a:rPr>
              <a:t>Worksheet</a:t>
            </a:r>
            <a:r>
              <a:rPr lang="fa-IR" sz="2000" dirty="0">
                <a:solidFill>
                  <a:prstClr val="black"/>
                </a:solidFill>
                <a:latin typeface="Trebuchet MS"/>
                <a:cs typeface="B Nazanin" panose="00000400000000000000" pitchFamily="2" charset="-78"/>
              </a:rPr>
              <a:t> فراخوانی کنید. نتایج را همانند تصویر زیر مشاهده می نمائید. با استفاده از این اطلاعات می توانید در تمامی نرم افزارهایی که ترسیم نمودار را پشتیبانی می کنند همچون </a:t>
            </a:r>
            <a:r>
              <a:rPr lang="en-US" sz="2000" dirty="0" err="1">
                <a:solidFill>
                  <a:prstClr val="black"/>
                </a:solidFill>
                <a:latin typeface="Trebuchet MS"/>
                <a:cs typeface="B Nazanin" panose="00000400000000000000" pitchFamily="2" charset="-78"/>
              </a:rPr>
              <a:t>Grapher</a:t>
            </a:r>
            <a:r>
              <a:rPr lang="fa-IR" sz="2000" dirty="0">
                <a:solidFill>
                  <a:prstClr val="black"/>
                </a:solidFill>
                <a:latin typeface="Trebuchet MS"/>
                <a:cs typeface="B Nazanin" panose="00000400000000000000" pitchFamily="2" charset="-78"/>
              </a:rPr>
              <a:t>، </a:t>
            </a:r>
            <a:r>
              <a:rPr lang="en-US" sz="2000" dirty="0">
                <a:solidFill>
                  <a:prstClr val="black"/>
                </a:solidFill>
                <a:latin typeface="Trebuchet MS"/>
                <a:cs typeface="B Nazanin" panose="00000400000000000000" pitchFamily="2" charset="-78"/>
              </a:rPr>
              <a:t>Excel</a:t>
            </a:r>
            <a:r>
              <a:rPr lang="fa-IR" sz="2000" dirty="0">
                <a:solidFill>
                  <a:prstClr val="black"/>
                </a:solidFill>
                <a:latin typeface="Trebuchet MS"/>
                <a:cs typeface="B Nazanin" panose="00000400000000000000" pitchFamily="2" charset="-78"/>
              </a:rPr>
              <a:t> و ... نیمرخ ارتفاعی را ترسیم نمائید  و یا آن که از این اطلاعات در بخش آنالیز ماشینی نیمرخ ها و با استفاده از برنامه نویسی مورد استفاده قرار دهید. </a:t>
            </a:r>
            <a:endParaRPr lang="en-US" sz="2000" dirty="0">
              <a:solidFill>
                <a:prstClr val="black"/>
              </a:solidFill>
              <a:latin typeface="Trebuchet MS"/>
              <a:cs typeface="B Nazanin" panose="00000400000000000000" pitchFamily="2" charset="-78"/>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792" y="2598198"/>
            <a:ext cx="4824536" cy="3903953"/>
          </a:xfrm>
          <a:prstGeom prst="rect">
            <a:avLst/>
          </a:prstGeom>
        </p:spPr>
      </p:pic>
    </p:spTree>
    <p:extLst>
      <p:ext uri="{BB962C8B-B14F-4D97-AF65-F5344CB8AC3E}">
        <p14:creationId xmlns:p14="http://schemas.microsoft.com/office/powerpoint/2010/main" val="276026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27500" y="6388100"/>
            <a:ext cx="4584700" cy="381000"/>
          </a:xfrm>
          <a:prstGeom prst="rect">
            <a:avLst/>
          </a:prstGeom>
          <a:noFill/>
        </p:spPr>
        <p:txBody>
          <a:bodyPr wrap="square" rtlCol="0">
            <a:spAutoFit/>
          </a:bodyPr>
          <a:lstStyle/>
          <a:p>
            <a:pPr algn="ctr" rtl="1"/>
            <a:r>
              <a:rPr lang="fa-IR" b="1" dirty="0">
                <a:solidFill>
                  <a:srgbClr val="C00000"/>
                </a:solidFill>
                <a:cs typeface="B Zar" panose="00000400000000000000" pitchFamily="2" charset="-78"/>
              </a:rPr>
              <a:t>مدرس: دکتر احد رنجبری – آذربایجان شرقی</a:t>
            </a:r>
            <a:endParaRPr lang="en-US" b="1" dirty="0">
              <a:solidFill>
                <a:srgbClr val="C00000"/>
              </a:solidFill>
              <a:cs typeface="B Zar" panose="00000400000000000000" pitchFamily="2" charset="-78"/>
            </a:endParaRPr>
          </a:p>
        </p:txBody>
      </p:sp>
    </p:spTree>
    <p:extLst>
      <p:ext uri="{BB962C8B-B14F-4D97-AF65-F5344CB8AC3E}">
        <p14:creationId xmlns:p14="http://schemas.microsoft.com/office/powerpoint/2010/main" val="242949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888" y="6223038"/>
            <a:ext cx="3992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311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4" y="6319837"/>
            <a:ext cx="3992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524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525" y="6281738"/>
            <a:ext cx="3992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420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25" y="6340475"/>
            <a:ext cx="3992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087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8"/>
          <p:cNvSpPr/>
          <p:nvPr/>
        </p:nvSpPr>
        <p:spPr>
          <a:xfrm>
            <a:off x="2552700" y="4667250"/>
            <a:ext cx="6686550" cy="476913"/>
          </a:xfrm>
          <a:custGeom>
            <a:avLst/>
            <a:gdLst>
              <a:gd name="connsiteX0" fmla="*/ 6866963 w 6866963"/>
              <a:gd name="connsiteY0" fmla="*/ 0 h 438813"/>
              <a:gd name="connsiteX1" fmla="*/ 6485963 w 6866963"/>
              <a:gd name="connsiteY1" fmla="*/ 285750 h 438813"/>
              <a:gd name="connsiteX2" fmla="*/ 5781113 w 6866963"/>
              <a:gd name="connsiteY2" fmla="*/ 361950 h 438813"/>
              <a:gd name="connsiteX3" fmla="*/ 4866713 w 6866963"/>
              <a:gd name="connsiteY3" fmla="*/ 438150 h 438813"/>
              <a:gd name="connsiteX4" fmla="*/ 4123763 w 6866963"/>
              <a:gd name="connsiteY4" fmla="*/ 400050 h 438813"/>
              <a:gd name="connsiteX5" fmla="*/ 3285563 w 6866963"/>
              <a:gd name="connsiteY5" fmla="*/ 419100 h 438813"/>
              <a:gd name="connsiteX6" fmla="*/ 2504513 w 6866963"/>
              <a:gd name="connsiteY6" fmla="*/ 361950 h 438813"/>
              <a:gd name="connsiteX7" fmla="*/ 1856813 w 6866963"/>
              <a:gd name="connsiteY7" fmla="*/ 361950 h 438813"/>
              <a:gd name="connsiteX8" fmla="*/ 1361513 w 6866963"/>
              <a:gd name="connsiteY8" fmla="*/ 304800 h 438813"/>
              <a:gd name="connsiteX9" fmla="*/ 828113 w 6866963"/>
              <a:gd name="connsiteY9" fmla="*/ 266700 h 438813"/>
              <a:gd name="connsiteX10" fmla="*/ 85163 w 6866963"/>
              <a:gd name="connsiteY10" fmla="*/ 76200 h 438813"/>
              <a:gd name="connsiteX11" fmla="*/ 47063 w 6866963"/>
              <a:gd name="connsiteY11" fmla="*/ 19050 h 43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66963" h="438813">
                <a:moveTo>
                  <a:pt x="6866963" y="0"/>
                </a:moveTo>
                <a:cubicBezTo>
                  <a:pt x="6766950" y="112712"/>
                  <a:pt x="6666938" y="225425"/>
                  <a:pt x="6485963" y="285750"/>
                </a:cubicBezTo>
                <a:cubicBezTo>
                  <a:pt x="6304988" y="346075"/>
                  <a:pt x="6050988" y="336550"/>
                  <a:pt x="5781113" y="361950"/>
                </a:cubicBezTo>
                <a:cubicBezTo>
                  <a:pt x="5511238" y="387350"/>
                  <a:pt x="5142938" y="431800"/>
                  <a:pt x="4866713" y="438150"/>
                </a:cubicBezTo>
                <a:cubicBezTo>
                  <a:pt x="4590488" y="444500"/>
                  <a:pt x="4387288" y="403225"/>
                  <a:pt x="4123763" y="400050"/>
                </a:cubicBezTo>
                <a:cubicBezTo>
                  <a:pt x="3860238" y="396875"/>
                  <a:pt x="3555438" y="425450"/>
                  <a:pt x="3285563" y="419100"/>
                </a:cubicBezTo>
                <a:cubicBezTo>
                  <a:pt x="3015688" y="412750"/>
                  <a:pt x="2742638" y="371475"/>
                  <a:pt x="2504513" y="361950"/>
                </a:cubicBezTo>
                <a:cubicBezTo>
                  <a:pt x="2266388" y="352425"/>
                  <a:pt x="2047313" y="371475"/>
                  <a:pt x="1856813" y="361950"/>
                </a:cubicBezTo>
                <a:cubicBezTo>
                  <a:pt x="1666313" y="352425"/>
                  <a:pt x="1532963" y="320675"/>
                  <a:pt x="1361513" y="304800"/>
                </a:cubicBezTo>
                <a:cubicBezTo>
                  <a:pt x="1190063" y="288925"/>
                  <a:pt x="1040838" y="304800"/>
                  <a:pt x="828113" y="266700"/>
                </a:cubicBezTo>
                <a:cubicBezTo>
                  <a:pt x="615388" y="228600"/>
                  <a:pt x="85163" y="76200"/>
                  <a:pt x="85163" y="76200"/>
                </a:cubicBezTo>
                <a:cubicBezTo>
                  <a:pt x="-45012" y="34925"/>
                  <a:pt x="1025" y="26987"/>
                  <a:pt x="47063" y="19050"/>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562350" y="4133850"/>
            <a:ext cx="4743450" cy="349318"/>
          </a:xfrm>
          <a:custGeom>
            <a:avLst/>
            <a:gdLst>
              <a:gd name="connsiteX0" fmla="*/ 4961519 w 4961519"/>
              <a:gd name="connsiteY0" fmla="*/ 167064 h 363982"/>
              <a:gd name="connsiteX1" fmla="*/ 4390019 w 4961519"/>
              <a:gd name="connsiteY1" fmla="*/ 338514 h 363982"/>
              <a:gd name="connsiteX2" fmla="*/ 3494669 w 4961519"/>
              <a:gd name="connsiteY2" fmla="*/ 357564 h 363982"/>
              <a:gd name="connsiteX3" fmla="*/ 2656469 w 4961519"/>
              <a:gd name="connsiteY3" fmla="*/ 357564 h 363982"/>
              <a:gd name="connsiteX4" fmla="*/ 1627769 w 4961519"/>
              <a:gd name="connsiteY4" fmla="*/ 281364 h 363982"/>
              <a:gd name="connsiteX5" fmla="*/ 903869 w 4961519"/>
              <a:gd name="connsiteY5" fmla="*/ 262314 h 363982"/>
              <a:gd name="connsiteX6" fmla="*/ 237119 w 4961519"/>
              <a:gd name="connsiteY6" fmla="*/ 167064 h 363982"/>
              <a:gd name="connsiteX7" fmla="*/ 27569 w 4961519"/>
              <a:gd name="connsiteY7" fmla="*/ 14664 h 363982"/>
              <a:gd name="connsiteX8" fmla="*/ 8519 w 4961519"/>
              <a:gd name="connsiteY8" fmla="*/ 14664 h 36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519" h="363982">
                <a:moveTo>
                  <a:pt x="4961519" y="167064"/>
                </a:moveTo>
                <a:cubicBezTo>
                  <a:pt x="4798006" y="236914"/>
                  <a:pt x="4634494" y="306764"/>
                  <a:pt x="4390019" y="338514"/>
                </a:cubicBezTo>
                <a:cubicBezTo>
                  <a:pt x="4145544" y="370264"/>
                  <a:pt x="3783594" y="354389"/>
                  <a:pt x="3494669" y="357564"/>
                </a:cubicBezTo>
                <a:cubicBezTo>
                  <a:pt x="3205744" y="360739"/>
                  <a:pt x="2967619" y="370264"/>
                  <a:pt x="2656469" y="357564"/>
                </a:cubicBezTo>
                <a:cubicBezTo>
                  <a:pt x="2345319" y="344864"/>
                  <a:pt x="1919869" y="297239"/>
                  <a:pt x="1627769" y="281364"/>
                </a:cubicBezTo>
                <a:cubicBezTo>
                  <a:pt x="1335669" y="265489"/>
                  <a:pt x="1135644" y="281364"/>
                  <a:pt x="903869" y="262314"/>
                </a:cubicBezTo>
                <a:cubicBezTo>
                  <a:pt x="672094" y="243264"/>
                  <a:pt x="383169" y="208339"/>
                  <a:pt x="237119" y="167064"/>
                </a:cubicBezTo>
                <a:cubicBezTo>
                  <a:pt x="91069" y="125789"/>
                  <a:pt x="27569" y="14664"/>
                  <a:pt x="27569" y="14664"/>
                </a:cubicBezTo>
                <a:cubicBezTo>
                  <a:pt x="-10531" y="-10736"/>
                  <a:pt x="-1006" y="1964"/>
                  <a:pt x="8519" y="14664"/>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514850" y="3771900"/>
            <a:ext cx="2400300" cy="172065"/>
          </a:xfrm>
          <a:custGeom>
            <a:avLst/>
            <a:gdLst>
              <a:gd name="connsiteX0" fmla="*/ 2400300 w 2400300"/>
              <a:gd name="connsiteY0" fmla="*/ 0 h 172065"/>
              <a:gd name="connsiteX1" fmla="*/ 2114550 w 2400300"/>
              <a:gd name="connsiteY1" fmla="*/ 114300 h 172065"/>
              <a:gd name="connsiteX2" fmla="*/ 1676400 w 2400300"/>
              <a:gd name="connsiteY2" fmla="*/ 133350 h 172065"/>
              <a:gd name="connsiteX3" fmla="*/ 1257300 w 2400300"/>
              <a:gd name="connsiteY3" fmla="*/ 171450 h 172065"/>
              <a:gd name="connsiteX4" fmla="*/ 838200 w 2400300"/>
              <a:gd name="connsiteY4" fmla="*/ 152400 h 172065"/>
              <a:gd name="connsiteX5" fmla="*/ 438150 w 2400300"/>
              <a:gd name="connsiteY5" fmla="*/ 95250 h 172065"/>
              <a:gd name="connsiteX6" fmla="*/ 133350 w 2400300"/>
              <a:gd name="connsiteY6" fmla="*/ 57150 h 172065"/>
              <a:gd name="connsiteX7" fmla="*/ 0 w 2400300"/>
              <a:gd name="connsiteY7" fmla="*/ 0 h 1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300" h="172065">
                <a:moveTo>
                  <a:pt x="2400300" y="0"/>
                </a:moveTo>
                <a:cubicBezTo>
                  <a:pt x="2317750" y="46037"/>
                  <a:pt x="2235200" y="92075"/>
                  <a:pt x="2114550" y="114300"/>
                </a:cubicBezTo>
                <a:cubicBezTo>
                  <a:pt x="1993900" y="136525"/>
                  <a:pt x="1819275" y="123825"/>
                  <a:pt x="1676400" y="133350"/>
                </a:cubicBezTo>
                <a:cubicBezTo>
                  <a:pt x="1533525" y="142875"/>
                  <a:pt x="1397000" y="168275"/>
                  <a:pt x="1257300" y="171450"/>
                </a:cubicBezTo>
                <a:cubicBezTo>
                  <a:pt x="1117600" y="174625"/>
                  <a:pt x="974725" y="165100"/>
                  <a:pt x="838200" y="152400"/>
                </a:cubicBezTo>
                <a:cubicBezTo>
                  <a:pt x="701675" y="139700"/>
                  <a:pt x="555625" y="111125"/>
                  <a:pt x="438150" y="95250"/>
                </a:cubicBezTo>
                <a:cubicBezTo>
                  <a:pt x="320675" y="79375"/>
                  <a:pt x="206375" y="73025"/>
                  <a:pt x="133350" y="57150"/>
                </a:cubicBezTo>
                <a:cubicBezTo>
                  <a:pt x="60325" y="41275"/>
                  <a:pt x="30162" y="20637"/>
                  <a:pt x="0" y="0"/>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9239250" y="4227216"/>
            <a:ext cx="933450" cy="584775"/>
          </a:xfrm>
          <a:prstGeom prst="rect">
            <a:avLst/>
          </a:prstGeom>
          <a:noFill/>
        </p:spPr>
        <p:txBody>
          <a:bodyPr wrap="square" rtlCol="0">
            <a:spAutoFit/>
          </a:bodyPr>
          <a:lstStyle/>
          <a:p>
            <a:r>
              <a:rPr lang="fa-IR" sz="3200" b="1" dirty="0">
                <a:solidFill>
                  <a:schemeClr val="bg1"/>
                </a:solidFill>
              </a:rPr>
              <a:t>720</a:t>
            </a:r>
            <a:endParaRPr lang="en-US" sz="3200" b="1" dirty="0">
              <a:solidFill>
                <a:schemeClr val="bg1"/>
              </a:solidFill>
            </a:endParaRPr>
          </a:p>
        </p:txBody>
      </p:sp>
      <p:sp>
        <p:nvSpPr>
          <p:cNvPr id="19" name="TextBox 18"/>
          <p:cNvSpPr txBox="1"/>
          <p:nvPr/>
        </p:nvSpPr>
        <p:spPr>
          <a:xfrm>
            <a:off x="8172450" y="3794037"/>
            <a:ext cx="933450" cy="584775"/>
          </a:xfrm>
          <a:prstGeom prst="rect">
            <a:avLst/>
          </a:prstGeom>
          <a:noFill/>
        </p:spPr>
        <p:txBody>
          <a:bodyPr wrap="square" rtlCol="0">
            <a:spAutoFit/>
          </a:bodyPr>
          <a:lstStyle/>
          <a:p>
            <a:r>
              <a:rPr lang="fa-IR" sz="3200" b="1" dirty="0">
                <a:solidFill>
                  <a:schemeClr val="bg1"/>
                </a:solidFill>
              </a:rPr>
              <a:t>740</a:t>
            </a:r>
            <a:endParaRPr lang="en-US" sz="3200" b="1" dirty="0">
              <a:solidFill>
                <a:schemeClr val="bg1"/>
              </a:solidFill>
            </a:endParaRPr>
          </a:p>
        </p:txBody>
      </p:sp>
      <p:sp>
        <p:nvSpPr>
          <p:cNvPr id="20" name="TextBox 19"/>
          <p:cNvSpPr txBox="1"/>
          <p:nvPr/>
        </p:nvSpPr>
        <p:spPr>
          <a:xfrm>
            <a:off x="6915150" y="3273157"/>
            <a:ext cx="1009650" cy="584775"/>
          </a:xfrm>
          <a:prstGeom prst="rect">
            <a:avLst/>
          </a:prstGeom>
          <a:noFill/>
        </p:spPr>
        <p:txBody>
          <a:bodyPr wrap="square" rtlCol="0">
            <a:spAutoFit/>
          </a:bodyPr>
          <a:lstStyle/>
          <a:p>
            <a:r>
              <a:rPr lang="fa-IR" sz="3200" b="1" dirty="0">
                <a:solidFill>
                  <a:schemeClr val="bg1"/>
                </a:solidFill>
              </a:rPr>
              <a:t>760</a:t>
            </a:r>
            <a:endParaRPr lang="en-US" sz="3200" b="1" dirty="0">
              <a:solidFill>
                <a:schemeClr val="bg1"/>
              </a:solidFill>
            </a:endParaRPr>
          </a:p>
        </p:txBody>
      </p:sp>
      <p:sp>
        <p:nvSpPr>
          <p:cNvPr id="3" name="Rectangle 2"/>
          <p:cNvSpPr/>
          <p:nvPr/>
        </p:nvSpPr>
        <p:spPr>
          <a:xfrm>
            <a:off x="4381328" y="6321912"/>
            <a:ext cx="3924472" cy="369332"/>
          </a:xfrm>
          <a:prstGeom prst="rect">
            <a:avLst/>
          </a:prstGeom>
        </p:spPr>
        <p:txBody>
          <a:bodyPr wrap="none">
            <a:spAutoFit/>
          </a:bodyPr>
          <a:lstStyle/>
          <a:p>
            <a:pPr algn="ctr" rtl="1"/>
            <a:r>
              <a:rPr lang="fa-IR" b="1" dirty="0">
                <a:solidFill>
                  <a:srgbClr val="C00000"/>
                </a:solidFill>
                <a:cs typeface="B Zar" panose="00000400000000000000" pitchFamily="2" charset="-78"/>
              </a:rPr>
              <a:t>مدرس: دکتر احد رنجبری – آذربایجان شرقی</a:t>
            </a:r>
            <a:endParaRPr lang="en-US" b="1" dirty="0">
              <a:solidFill>
                <a:srgbClr val="C00000"/>
              </a:solidFill>
              <a:cs typeface="B Zar" panose="00000400000000000000" pitchFamily="2" charset="-78"/>
            </a:endParaRPr>
          </a:p>
        </p:txBody>
      </p:sp>
    </p:spTree>
    <p:extLst>
      <p:ext uri="{BB962C8B-B14F-4D97-AF65-F5344CB8AC3E}">
        <p14:creationId xmlns:p14="http://schemas.microsoft.com/office/powerpoint/2010/main" val="31750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67450" cy="6858000"/>
          </a:xfrm>
          <a:prstGeom prst="rect">
            <a:avLst/>
          </a:prstGeom>
        </p:spPr>
      </p:pic>
      <p:sp>
        <p:nvSpPr>
          <p:cNvPr id="3" name="Freeform 2"/>
          <p:cNvSpPr/>
          <p:nvPr/>
        </p:nvSpPr>
        <p:spPr>
          <a:xfrm rot="5400000" flipV="1">
            <a:off x="8553450" y="3124200"/>
            <a:ext cx="857250" cy="59055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5" name="Freeform 4"/>
          <p:cNvSpPr/>
          <p:nvPr/>
        </p:nvSpPr>
        <p:spPr>
          <a:xfrm>
            <a:off x="8292488" y="2247633"/>
            <a:ext cx="1899262" cy="1333767"/>
          </a:xfrm>
          <a:custGeom>
            <a:avLst/>
            <a:gdLst>
              <a:gd name="connsiteX0" fmla="*/ 337162 w 1423012"/>
              <a:gd name="connsiteY0" fmla="*/ 38367 h 1333767"/>
              <a:gd name="connsiteX1" fmla="*/ 432412 w 1423012"/>
              <a:gd name="connsiteY1" fmla="*/ 19317 h 1333767"/>
              <a:gd name="connsiteX2" fmla="*/ 813412 w 1423012"/>
              <a:gd name="connsiteY2" fmla="*/ 57417 h 1333767"/>
              <a:gd name="connsiteX3" fmla="*/ 908662 w 1423012"/>
              <a:gd name="connsiteY3" fmla="*/ 95517 h 1333767"/>
              <a:gd name="connsiteX4" fmla="*/ 1022962 w 1423012"/>
              <a:gd name="connsiteY4" fmla="*/ 171717 h 1333767"/>
              <a:gd name="connsiteX5" fmla="*/ 1137262 w 1423012"/>
              <a:gd name="connsiteY5" fmla="*/ 286017 h 1333767"/>
              <a:gd name="connsiteX6" fmla="*/ 1156312 w 1423012"/>
              <a:gd name="connsiteY6" fmla="*/ 343167 h 1333767"/>
              <a:gd name="connsiteX7" fmla="*/ 1270612 w 1423012"/>
              <a:gd name="connsiteY7" fmla="*/ 438417 h 1333767"/>
              <a:gd name="connsiteX8" fmla="*/ 1327762 w 1423012"/>
              <a:gd name="connsiteY8" fmla="*/ 571767 h 1333767"/>
              <a:gd name="connsiteX9" fmla="*/ 1365862 w 1423012"/>
              <a:gd name="connsiteY9" fmla="*/ 705117 h 1333767"/>
              <a:gd name="connsiteX10" fmla="*/ 1423012 w 1423012"/>
              <a:gd name="connsiteY10" fmla="*/ 743217 h 1333767"/>
              <a:gd name="connsiteX11" fmla="*/ 1365862 w 1423012"/>
              <a:gd name="connsiteY11" fmla="*/ 971817 h 1333767"/>
              <a:gd name="connsiteX12" fmla="*/ 1232512 w 1423012"/>
              <a:gd name="connsiteY12" fmla="*/ 1105167 h 1333767"/>
              <a:gd name="connsiteX13" fmla="*/ 1175362 w 1423012"/>
              <a:gd name="connsiteY13" fmla="*/ 1162317 h 1333767"/>
              <a:gd name="connsiteX14" fmla="*/ 1061062 w 1423012"/>
              <a:gd name="connsiteY14" fmla="*/ 1333767 h 1333767"/>
              <a:gd name="connsiteX15" fmla="*/ 718162 w 1423012"/>
              <a:gd name="connsiteY15" fmla="*/ 1314717 h 1333767"/>
              <a:gd name="connsiteX16" fmla="*/ 565762 w 1423012"/>
              <a:gd name="connsiteY16" fmla="*/ 1238517 h 1333767"/>
              <a:gd name="connsiteX17" fmla="*/ 508612 w 1423012"/>
              <a:gd name="connsiteY17" fmla="*/ 1200417 h 1333767"/>
              <a:gd name="connsiteX18" fmla="*/ 280012 w 1423012"/>
              <a:gd name="connsiteY18" fmla="*/ 1162317 h 1333767"/>
              <a:gd name="connsiteX19" fmla="*/ 165712 w 1423012"/>
              <a:gd name="connsiteY19" fmla="*/ 1124217 h 1333767"/>
              <a:gd name="connsiteX20" fmla="*/ 89512 w 1423012"/>
              <a:gd name="connsiteY20" fmla="*/ 1048017 h 1333767"/>
              <a:gd name="connsiteX21" fmla="*/ 51412 w 1423012"/>
              <a:gd name="connsiteY21" fmla="*/ 971817 h 1333767"/>
              <a:gd name="connsiteX22" fmla="*/ 13312 w 1423012"/>
              <a:gd name="connsiteY22" fmla="*/ 914667 h 1333767"/>
              <a:gd name="connsiteX23" fmla="*/ 70462 w 1423012"/>
              <a:gd name="connsiteY23" fmla="*/ 190767 h 1333767"/>
              <a:gd name="connsiteX24" fmla="*/ 146662 w 1423012"/>
              <a:gd name="connsiteY24" fmla="*/ 95517 h 1333767"/>
              <a:gd name="connsiteX25" fmla="*/ 241912 w 1423012"/>
              <a:gd name="connsiteY25" fmla="*/ 76467 h 1333767"/>
              <a:gd name="connsiteX26" fmla="*/ 299062 w 1423012"/>
              <a:gd name="connsiteY26" fmla="*/ 19317 h 1333767"/>
              <a:gd name="connsiteX27" fmla="*/ 394312 w 1423012"/>
              <a:gd name="connsiteY27" fmla="*/ 267 h 133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3012" h="1333767">
                <a:moveTo>
                  <a:pt x="337162" y="38367"/>
                </a:moveTo>
                <a:cubicBezTo>
                  <a:pt x="368912" y="32017"/>
                  <a:pt x="400033" y="19317"/>
                  <a:pt x="432412" y="19317"/>
                </a:cubicBezTo>
                <a:cubicBezTo>
                  <a:pt x="626784" y="19317"/>
                  <a:pt x="681440" y="7928"/>
                  <a:pt x="813412" y="57417"/>
                </a:cubicBezTo>
                <a:cubicBezTo>
                  <a:pt x="845431" y="69424"/>
                  <a:pt x="878642" y="79142"/>
                  <a:pt x="908662" y="95517"/>
                </a:cubicBezTo>
                <a:cubicBezTo>
                  <a:pt x="948861" y="117444"/>
                  <a:pt x="1022962" y="171717"/>
                  <a:pt x="1022962" y="171717"/>
                </a:cubicBezTo>
                <a:cubicBezTo>
                  <a:pt x="1124562" y="374917"/>
                  <a:pt x="984862" y="133617"/>
                  <a:pt x="1137262" y="286017"/>
                </a:cubicBezTo>
                <a:cubicBezTo>
                  <a:pt x="1151461" y="300216"/>
                  <a:pt x="1145173" y="326459"/>
                  <a:pt x="1156312" y="343167"/>
                </a:cubicBezTo>
                <a:cubicBezTo>
                  <a:pt x="1185648" y="387171"/>
                  <a:pt x="1228442" y="410304"/>
                  <a:pt x="1270612" y="438417"/>
                </a:cubicBezTo>
                <a:cubicBezTo>
                  <a:pt x="1325303" y="657182"/>
                  <a:pt x="1248827" y="387586"/>
                  <a:pt x="1327762" y="571767"/>
                </a:cubicBezTo>
                <a:cubicBezTo>
                  <a:pt x="1330921" y="579139"/>
                  <a:pt x="1354456" y="690859"/>
                  <a:pt x="1365862" y="705117"/>
                </a:cubicBezTo>
                <a:cubicBezTo>
                  <a:pt x="1380165" y="722995"/>
                  <a:pt x="1403962" y="730517"/>
                  <a:pt x="1423012" y="743217"/>
                </a:cubicBezTo>
                <a:cubicBezTo>
                  <a:pt x="1413058" y="822848"/>
                  <a:pt x="1419858" y="905822"/>
                  <a:pt x="1365862" y="971817"/>
                </a:cubicBezTo>
                <a:cubicBezTo>
                  <a:pt x="1326056" y="1020469"/>
                  <a:pt x="1276962" y="1060717"/>
                  <a:pt x="1232512" y="1105167"/>
                </a:cubicBezTo>
                <a:cubicBezTo>
                  <a:pt x="1213462" y="1124217"/>
                  <a:pt x="1187410" y="1138220"/>
                  <a:pt x="1175362" y="1162317"/>
                </a:cubicBezTo>
                <a:cubicBezTo>
                  <a:pt x="1106164" y="1300714"/>
                  <a:pt x="1148333" y="1246496"/>
                  <a:pt x="1061062" y="1333767"/>
                </a:cubicBezTo>
                <a:cubicBezTo>
                  <a:pt x="946762" y="1327417"/>
                  <a:pt x="830578" y="1336336"/>
                  <a:pt x="718162" y="1314717"/>
                </a:cubicBezTo>
                <a:cubicBezTo>
                  <a:pt x="662388" y="1303991"/>
                  <a:pt x="613019" y="1270022"/>
                  <a:pt x="565762" y="1238517"/>
                </a:cubicBezTo>
                <a:cubicBezTo>
                  <a:pt x="546712" y="1225817"/>
                  <a:pt x="530734" y="1206316"/>
                  <a:pt x="508612" y="1200417"/>
                </a:cubicBezTo>
                <a:cubicBezTo>
                  <a:pt x="433969" y="1180512"/>
                  <a:pt x="353299" y="1186746"/>
                  <a:pt x="280012" y="1162317"/>
                </a:cubicBezTo>
                <a:lnTo>
                  <a:pt x="165712" y="1124217"/>
                </a:lnTo>
                <a:cubicBezTo>
                  <a:pt x="114912" y="971817"/>
                  <a:pt x="191112" y="1149617"/>
                  <a:pt x="89512" y="1048017"/>
                </a:cubicBezTo>
                <a:cubicBezTo>
                  <a:pt x="69432" y="1027937"/>
                  <a:pt x="65501" y="996473"/>
                  <a:pt x="51412" y="971817"/>
                </a:cubicBezTo>
                <a:cubicBezTo>
                  <a:pt x="40053" y="951938"/>
                  <a:pt x="26012" y="933717"/>
                  <a:pt x="13312" y="914667"/>
                </a:cubicBezTo>
                <a:cubicBezTo>
                  <a:pt x="14490" y="875789"/>
                  <a:pt x="-42415" y="378895"/>
                  <a:pt x="70462" y="190767"/>
                </a:cubicBezTo>
                <a:cubicBezTo>
                  <a:pt x="91381" y="155901"/>
                  <a:pt x="112831" y="118071"/>
                  <a:pt x="146662" y="95517"/>
                </a:cubicBezTo>
                <a:cubicBezTo>
                  <a:pt x="173603" y="77556"/>
                  <a:pt x="210162" y="82817"/>
                  <a:pt x="241912" y="76467"/>
                </a:cubicBezTo>
                <a:cubicBezTo>
                  <a:pt x="260962" y="57417"/>
                  <a:pt x="276646" y="34261"/>
                  <a:pt x="299062" y="19317"/>
                </a:cubicBezTo>
                <a:cubicBezTo>
                  <a:pt x="333661" y="-3749"/>
                  <a:pt x="358014" y="267"/>
                  <a:pt x="394312" y="267"/>
                </a:cubicBezTo>
              </a:path>
            </a:pathLst>
          </a:cu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3200" b="1"/>
          </a:p>
        </p:txBody>
      </p:sp>
      <p:sp>
        <p:nvSpPr>
          <p:cNvPr id="6" name="Freeform 5"/>
          <p:cNvSpPr/>
          <p:nvPr/>
        </p:nvSpPr>
        <p:spPr>
          <a:xfrm>
            <a:off x="7429501" y="1543050"/>
            <a:ext cx="3543300" cy="3028950"/>
          </a:xfrm>
          <a:custGeom>
            <a:avLst/>
            <a:gdLst>
              <a:gd name="connsiteX0" fmla="*/ 525739 w 2897603"/>
              <a:gd name="connsiteY0" fmla="*/ 247650 h 2458917"/>
              <a:gd name="connsiteX1" fmla="*/ 620989 w 2897603"/>
              <a:gd name="connsiteY1" fmla="*/ 228600 h 2458917"/>
              <a:gd name="connsiteX2" fmla="*/ 678139 w 2897603"/>
              <a:gd name="connsiteY2" fmla="*/ 190500 h 2458917"/>
              <a:gd name="connsiteX3" fmla="*/ 830539 w 2897603"/>
              <a:gd name="connsiteY3" fmla="*/ 171450 h 2458917"/>
              <a:gd name="connsiteX4" fmla="*/ 1040089 w 2897603"/>
              <a:gd name="connsiteY4" fmla="*/ 76200 h 2458917"/>
              <a:gd name="connsiteX5" fmla="*/ 1154389 w 2897603"/>
              <a:gd name="connsiteY5" fmla="*/ 0 h 2458917"/>
              <a:gd name="connsiteX6" fmla="*/ 1821139 w 2897603"/>
              <a:gd name="connsiteY6" fmla="*/ 19050 h 2458917"/>
              <a:gd name="connsiteX7" fmla="*/ 2011639 w 2897603"/>
              <a:gd name="connsiteY7" fmla="*/ 133350 h 2458917"/>
              <a:gd name="connsiteX8" fmla="*/ 2087839 w 2897603"/>
              <a:gd name="connsiteY8" fmla="*/ 171450 h 2458917"/>
              <a:gd name="connsiteX9" fmla="*/ 2144989 w 2897603"/>
              <a:gd name="connsiteY9" fmla="*/ 228600 h 2458917"/>
              <a:gd name="connsiteX10" fmla="*/ 2202139 w 2897603"/>
              <a:gd name="connsiteY10" fmla="*/ 247650 h 2458917"/>
              <a:gd name="connsiteX11" fmla="*/ 2411689 w 2897603"/>
              <a:gd name="connsiteY11" fmla="*/ 342900 h 2458917"/>
              <a:gd name="connsiteX12" fmla="*/ 2468839 w 2897603"/>
              <a:gd name="connsiteY12" fmla="*/ 400050 h 2458917"/>
              <a:gd name="connsiteX13" fmla="*/ 2735539 w 2897603"/>
              <a:gd name="connsiteY13" fmla="*/ 457200 h 2458917"/>
              <a:gd name="connsiteX14" fmla="*/ 2792689 w 2897603"/>
              <a:gd name="connsiteY14" fmla="*/ 571500 h 2458917"/>
              <a:gd name="connsiteX15" fmla="*/ 2830789 w 2897603"/>
              <a:gd name="connsiteY15" fmla="*/ 742950 h 2458917"/>
              <a:gd name="connsiteX16" fmla="*/ 2868889 w 2897603"/>
              <a:gd name="connsiteY16" fmla="*/ 800100 h 2458917"/>
              <a:gd name="connsiteX17" fmla="*/ 2849839 w 2897603"/>
              <a:gd name="connsiteY17" fmla="*/ 1447800 h 2458917"/>
              <a:gd name="connsiteX18" fmla="*/ 2811739 w 2897603"/>
              <a:gd name="connsiteY18" fmla="*/ 1600200 h 2458917"/>
              <a:gd name="connsiteX19" fmla="*/ 2735539 w 2897603"/>
              <a:gd name="connsiteY19" fmla="*/ 1981200 h 2458917"/>
              <a:gd name="connsiteX20" fmla="*/ 2716489 w 2897603"/>
              <a:gd name="connsiteY20" fmla="*/ 2057400 h 2458917"/>
              <a:gd name="connsiteX21" fmla="*/ 2621239 w 2897603"/>
              <a:gd name="connsiteY21" fmla="*/ 2133600 h 2458917"/>
              <a:gd name="connsiteX22" fmla="*/ 2583139 w 2897603"/>
              <a:gd name="connsiteY22" fmla="*/ 2190750 h 2458917"/>
              <a:gd name="connsiteX23" fmla="*/ 2525989 w 2897603"/>
              <a:gd name="connsiteY23" fmla="*/ 2228850 h 2458917"/>
              <a:gd name="connsiteX24" fmla="*/ 2449789 w 2897603"/>
              <a:gd name="connsiteY24" fmla="*/ 2305050 h 2458917"/>
              <a:gd name="connsiteX25" fmla="*/ 2354539 w 2897603"/>
              <a:gd name="connsiteY25" fmla="*/ 2362200 h 2458917"/>
              <a:gd name="connsiteX26" fmla="*/ 2259289 w 2897603"/>
              <a:gd name="connsiteY26" fmla="*/ 2438400 h 2458917"/>
              <a:gd name="connsiteX27" fmla="*/ 906739 w 2897603"/>
              <a:gd name="connsiteY27" fmla="*/ 2362200 h 2458917"/>
              <a:gd name="connsiteX28" fmla="*/ 735289 w 2897603"/>
              <a:gd name="connsiteY28" fmla="*/ 2266950 h 2458917"/>
              <a:gd name="connsiteX29" fmla="*/ 620989 w 2897603"/>
              <a:gd name="connsiteY29" fmla="*/ 2095500 h 2458917"/>
              <a:gd name="connsiteX30" fmla="*/ 525739 w 2897603"/>
              <a:gd name="connsiteY30" fmla="*/ 2076450 h 2458917"/>
              <a:gd name="connsiteX31" fmla="*/ 392389 w 2897603"/>
              <a:gd name="connsiteY31" fmla="*/ 1943100 h 2458917"/>
              <a:gd name="connsiteX32" fmla="*/ 335239 w 2897603"/>
              <a:gd name="connsiteY32" fmla="*/ 1866900 h 2458917"/>
              <a:gd name="connsiteX33" fmla="*/ 259039 w 2897603"/>
              <a:gd name="connsiteY33" fmla="*/ 1847850 h 2458917"/>
              <a:gd name="connsiteX34" fmla="*/ 239989 w 2897603"/>
              <a:gd name="connsiteY34" fmla="*/ 1752600 h 2458917"/>
              <a:gd name="connsiteX35" fmla="*/ 182839 w 2897603"/>
              <a:gd name="connsiteY35" fmla="*/ 1714500 h 2458917"/>
              <a:gd name="connsiteX36" fmla="*/ 163789 w 2897603"/>
              <a:gd name="connsiteY36" fmla="*/ 1619250 h 2458917"/>
              <a:gd name="connsiteX37" fmla="*/ 106639 w 2897603"/>
              <a:gd name="connsiteY37" fmla="*/ 1562100 h 2458917"/>
              <a:gd name="connsiteX38" fmla="*/ 30439 w 2897603"/>
              <a:gd name="connsiteY38" fmla="*/ 1409700 h 2458917"/>
              <a:gd name="connsiteX39" fmla="*/ 278089 w 2897603"/>
              <a:gd name="connsiteY39" fmla="*/ 552450 h 2458917"/>
              <a:gd name="connsiteX40" fmla="*/ 411439 w 2897603"/>
              <a:gd name="connsiteY40" fmla="*/ 495300 h 2458917"/>
              <a:gd name="connsiteX41" fmla="*/ 563839 w 2897603"/>
              <a:gd name="connsiteY41" fmla="*/ 304800 h 2458917"/>
              <a:gd name="connsiteX42" fmla="*/ 582889 w 2897603"/>
              <a:gd name="connsiteY42" fmla="*/ 114300 h 245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97603" h="2458917">
                <a:moveTo>
                  <a:pt x="525739" y="247650"/>
                </a:moveTo>
                <a:cubicBezTo>
                  <a:pt x="557489" y="241300"/>
                  <a:pt x="590672" y="239969"/>
                  <a:pt x="620989" y="228600"/>
                </a:cubicBezTo>
                <a:cubicBezTo>
                  <a:pt x="642426" y="220561"/>
                  <a:pt x="656050" y="196524"/>
                  <a:pt x="678139" y="190500"/>
                </a:cubicBezTo>
                <a:cubicBezTo>
                  <a:pt x="727530" y="177030"/>
                  <a:pt x="779739" y="177800"/>
                  <a:pt x="830539" y="171450"/>
                </a:cubicBezTo>
                <a:cubicBezTo>
                  <a:pt x="1012325" y="35110"/>
                  <a:pt x="776323" y="197938"/>
                  <a:pt x="1040089" y="76200"/>
                </a:cubicBezTo>
                <a:cubicBezTo>
                  <a:pt x="1081665" y="57011"/>
                  <a:pt x="1154389" y="0"/>
                  <a:pt x="1154389" y="0"/>
                </a:cubicBezTo>
                <a:cubicBezTo>
                  <a:pt x="1376639" y="6350"/>
                  <a:pt x="1599849" y="-2539"/>
                  <a:pt x="1821139" y="19050"/>
                </a:cubicBezTo>
                <a:cubicBezTo>
                  <a:pt x="1890022" y="25770"/>
                  <a:pt x="1956380" y="98813"/>
                  <a:pt x="2011639" y="133350"/>
                </a:cubicBezTo>
                <a:cubicBezTo>
                  <a:pt x="2035721" y="148401"/>
                  <a:pt x="2064731" y="154944"/>
                  <a:pt x="2087839" y="171450"/>
                </a:cubicBezTo>
                <a:cubicBezTo>
                  <a:pt x="2109762" y="187109"/>
                  <a:pt x="2122573" y="213656"/>
                  <a:pt x="2144989" y="228600"/>
                </a:cubicBezTo>
                <a:cubicBezTo>
                  <a:pt x="2161697" y="239739"/>
                  <a:pt x="2184586" y="237898"/>
                  <a:pt x="2202139" y="247650"/>
                </a:cubicBezTo>
                <a:cubicBezTo>
                  <a:pt x="2387518" y="350638"/>
                  <a:pt x="2240328" y="308628"/>
                  <a:pt x="2411689" y="342900"/>
                </a:cubicBezTo>
                <a:cubicBezTo>
                  <a:pt x="2430739" y="361950"/>
                  <a:pt x="2443434" y="391084"/>
                  <a:pt x="2468839" y="400050"/>
                </a:cubicBezTo>
                <a:cubicBezTo>
                  <a:pt x="2554574" y="430309"/>
                  <a:pt x="2735539" y="457200"/>
                  <a:pt x="2735539" y="457200"/>
                </a:cubicBezTo>
                <a:cubicBezTo>
                  <a:pt x="2783422" y="600848"/>
                  <a:pt x="2718831" y="423784"/>
                  <a:pt x="2792689" y="571500"/>
                </a:cubicBezTo>
                <a:cubicBezTo>
                  <a:pt x="2827549" y="641219"/>
                  <a:pt x="2801523" y="655151"/>
                  <a:pt x="2830789" y="742950"/>
                </a:cubicBezTo>
                <a:cubicBezTo>
                  <a:pt x="2838029" y="764670"/>
                  <a:pt x="2856189" y="781050"/>
                  <a:pt x="2868889" y="800100"/>
                </a:cubicBezTo>
                <a:cubicBezTo>
                  <a:pt x="2914293" y="1072523"/>
                  <a:pt x="2904308" y="957577"/>
                  <a:pt x="2849839" y="1447800"/>
                </a:cubicBezTo>
                <a:cubicBezTo>
                  <a:pt x="2844056" y="1499843"/>
                  <a:pt x="2821106" y="1548681"/>
                  <a:pt x="2811739" y="1600200"/>
                </a:cubicBezTo>
                <a:cubicBezTo>
                  <a:pt x="2714774" y="2133505"/>
                  <a:pt x="2825822" y="1680256"/>
                  <a:pt x="2735539" y="1981200"/>
                </a:cubicBezTo>
                <a:cubicBezTo>
                  <a:pt x="2728016" y="2006278"/>
                  <a:pt x="2732198" y="2036455"/>
                  <a:pt x="2716489" y="2057400"/>
                </a:cubicBezTo>
                <a:cubicBezTo>
                  <a:pt x="2692093" y="2089928"/>
                  <a:pt x="2649990" y="2104849"/>
                  <a:pt x="2621239" y="2133600"/>
                </a:cubicBezTo>
                <a:cubicBezTo>
                  <a:pt x="2605050" y="2149789"/>
                  <a:pt x="2599328" y="2174561"/>
                  <a:pt x="2583139" y="2190750"/>
                </a:cubicBezTo>
                <a:cubicBezTo>
                  <a:pt x="2566950" y="2206939"/>
                  <a:pt x="2543372" y="2213950"/>
                  <a:pt x="2525989" y="2228850"/>
                </a:cubicBezTo>
                <a:cubicBezTo>
                  <a:pt x="2498716" y="2252227"/>
                  <a:pt x="2478143" y="2282997"/>
                  <a:pt x="2449789" y="2305050"/>
                </a:cubicBezTo>
                <a:cubicBezTo>
                  <a:pt x="2420562" y="2327782"/>
                  <a:pt x="2384872" y="2340967"/>
                  <a:pt x="2354539" y="2362200"/>
                </a:cubicBezTo>
                <a:cubicBezTo>
                  <a:pt x="2321229" y="2385517"/>
                  <a:pt x="2291039" y="2413000"/>
                  <a:pt x="2259289" y="2438400"/>
                </a:cubicBezTo>
                <a:cubicBezTo>
                  <a:pt x="1920397" y="2427973"/>
                  <a:pt x="1321422" y="2528073"/>
                  <a:pt x="906739" y="2362200"/>
                </a:cubicBezTo>
                <a:cubicBezTo>
                  <a:pt x="852080" y="2340336"/>
                  <a:pt x="783624" y="2295951"/>
                  <a:pt x="735289" y="2266950"/>
                </a:cubicBezTo>
                <a:cubicBezTo>
                  <a:pt x="705690" y="2192953"/>
                  <a:pt x="698425" y="2138520"/>
                  <a:pt x="620989" y="2095500"/>
                </a:cubicBezTo>
                <a:cubicBezTo>
                  <a:pt x="592685" y="2079775"/>
                  <a:pt x="557489" y="2082800"/>
                  <a:pt x="525739" y="2076450"/>
                </a:cubicBezTo>
                <a:cubicBezTo>
                  <a:pt x="469228" y="1906918"/>
                  <a:pt x="575800" y="2187648"/>
                  <a:pt x="392389" y="1943100"/>
                </a:cubicBezTo>
                <a:cubicBezTo>
                  <a:pt x="373339" y="1917700"/>
                  <a:pt x="361075" y="1885354"/>
                  <a:pt x="335239" y="1866900"/>
                </a:cubicBezTo>
                <a:cubicBezTo>
                  <a:pt x="313934" y="1851682"/>
                  <a:pt x="284439" y="1854200"/>
                  <a:pt x="259039" y="1847850"/>
                </a:cubicBezTo>
                <a:cubicBezTo>
                  <a:pt x="252689" y="1816100"/>
                  <a:pt x="256053" y="1780713"/>
                  <a:pt x="239989" y="1752600"/>
                </a:cubicBezTo>
                <a:cubicBezTo>
                  <a:pt x="228630" y="1732721"/>
                  <a:pt x="194198" y="1734379"/>
                  <a:pt x="182839" y="1714500"/>
                </a:cubicBezTo>
                <a:cubicBezTo>
                  <a:pt x="166775" y="1686387"/>
                  <a:pt x="178269" y="1648210"/>
                  <a:pt x="163789" y="1619250"/>
                </a:cubicBezTo>
                <a:cubicBezTo>
                  <a:pt x="151741" y="1595153"/>
                  <a:pt x="123886" y="1582796"/>
                  <a:pt x="106639" y="1562100"/>
                </a:cubicBezTo>
                <a:cubicBezTo>
                  <a:pt x="62740" y="1509421"/>
                  <a:pt x="57372" y="1477033"/>
                  <a:pt x="30439" y="1409700"/>
                </a:cubicBezTo>
                <a:cubicBezTo>
                  <a:pt x="74162" y="513382"/>
                  <a:pt x="-176998" y="729428"/>
                  <a:pt x="278089" y="552450"/>
                </a:cubicBezTo>
                <a:cubicBezTo>
                  <a:pt x="323161" y="534922"/>
                  <a:pt x="366989" y="514350"/>
                  <a:pt x="411439" y="495300"/>
                </a:cubicBezTo>
                <a:cubicBezTo>
                  <a:pt x="545819" y="360920"/>
                  <a:pt x="501642" y="429193"/>
                  <a:pt x="563839" y="304800"/>
                </a:cubicBezTo>
                <a:cubicBezTo>
                  <a:pt x="584464" y="139798"/>
                  <a:pt x="582889" y="203595"/>
                  <a:pt x="582889" y="114300"/>
                </a:cubicBezTo>
              </a:path>
            </a:pathLst>
          </a:cu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3200" b="1"/>
          </a:p>
        </p:txBody>
      </p:sp>
      <p:sp>
        <p:nvSpPr>
          <p:cNvPr id="8" name="Freeform 7"/>
          <p:cNvSpPr/>
          <p:nvPr/>
        </p:nvSpPr>
        <p:spPr>
          <a:xfrm>
            <a:off x="6651947" y="723900"/>
            <a:ext cx="5330503" cy="4651732"/>
          </a:xfrm>
          <a:custGeom>
            <a:avLst/>
            <a:gdLst>
              <a:gd name="connsiteX0" fmla="*/ 2377753 w 4644867"/>
              <a:gd name="connsiteY0" fmla="*/ 57150 h 4594582"/>
              <a:gd name="connsiteX1" fmla="*/ 2663503 w 4644867"/>
              <a:gd name="connsiteY1" fmla="*/ 95250 h 4594582"/>
              <a:gd name="connsiteX2" fmla="*/ 2777803 w 4644867"/>
              <a:gd name="connsiteY2" fmla="*/ 171450 h 4594582"/>
              <a:gd name="connsiteX3" fmla="*/ 2911153 w 4644867"/>
              <a:gd name="connsiteY3" fmla="*/ 247650 h 4594582"/>
              <a:gd name="connsiteX4" fmla="*/ 2987353 w 4644867"/>
              <a:gd name="connsiteY4" fmla="*/ 266700 h 4594582"/>
              <a:gd name="connsiteX5" fmla="*/ 3120703 w 4644867"/>
              <a:gd name="connsiteY5" fmla="*/ 342900 h 4594582"/>
              <a:gd name="connsiteX6" fmla="*/ 3177853 w 4644867"/>
              <a:gd name="connsiteY6" fmla="*/ 381000 h 4594582"/>
              <a:gd name="connsiteX7" fmla="*/ 3349303 w 4644867"/>
              <a:gd name="connsiteY7" fmla="*/ 400050 h 4594582"/>
              <a:gd name="connsiteX8" fmla="*/ 3444553 w 4644867"/>
              <a:gd name="connsiteY8" fmla="*/ 419100 h 4594582"/>
              <a:gd name="connsiteX9" fmla="*/ 3482653 w 4644867"/>
              <a:gd name="connsiteY9" fmla="*/ 476250 h 4594582"/>
              <a:gd name="connsiteX10" fmla="*/ 3558853 w 4644867"/>
              <a:gd name="connsiteY10" fmla="*/ 495300 h 4594582"/>
              <a:gd name="connsiteX11" fmla="*/ 3673153 w 4644867"/>
              <a:gd name="connsiteY11" fmla="*/ 533400 h 4594582"/>
              <a:gd name="connsiteX12" fmla="*/ 3787453 w 4644867"/>
              <a:gd name="connsiteY12" fmla="*/ 590550 h 4594582"/>
              <a:gd name="connsiteX13" fmla="*/ 3882703 w 4644867"/>
              <a:gd name="connsiteY13" fmla="*/ 704850 h 4594582"/>
              <a:gd name="connsiteX14" fmla="*/ 3958903 w 4644867"/>
              <a:gd name="connsiteY14" fmla="*/ 838200 h 4594582"/>
              <a:gd name="connsiteX15" fmla="*/ 4073203 w 4644867"/>
              <a:gd name="connsiteY15" fmla="*/ 1009650 h 4594582"/>
              <a:gd name="connsiteX16" fmla="*/ 4225603 w 4644867"/>
              <a:gd name="connsiteY16" fmla="*/ 1181100 h 4594582"/>
              <a:gd name="connsiteX17" fmla="*/ 4244653 w 4644867"/>
              <a:gd name="connsiteY17" fmla="*/ 1333500 h 4594582"/>
              <a:gd name="connsiteX18" fmla="*/ 4301803 w 4644867"/>
              <a:gd name="connsiteY18" fmla="*/ 1524000 h 4594582"/>
              <a:gd name="connsiteX19" fmla="*/ 4358953 w 4644867"/>
              <a:gd name="connsiteY19" fmla="*/ 1562100 h 4594582"/>
              <a:gd name="connsiteX20" fmla="*/ 4378003 w 4644867"/>
              <a:gd name="connsiteY20" fmla="*/ 1619250 h 4594582"/>
              <a:gd name="connsiteX21" fmla="*/ 4435153 w 4644867"/>
              <a:gd name="connsiteY21" fmla="*/ 1733550 h 4594582"/>
              <a:gd name="connsiteX22" fmla="*/ 4454203 w 4644867"/>
              <a:gd name="connsiteY22" fmla="*/ 1885950 h 4594582"/>
              <a:gd name="connsiteX23" fmla="*/ 4492303 w 4644867"/>
              <a:gd name="connsiteY23" fmla="*/ 1981200 h 4594582"/>
              <a:gd name="connsiteX24" fmla="*/ 4530403 w 4644867"/>
              <a:gd name="connsiteY24" fmla="*/ 2095500 h 4594582"/>
              <a:gd name="connsiteX25" fmla="*/ 4549453 w 4644867"/>
              <a:gd name="connsiteY25" fmla="*/ 2190750 h 4594582"/>
              <a:gd name="connsiteX26" fmla="*/ 4587553 w 4644867"/>
              <a:gd name="connsiteY26" fmla="*/ 2247900 h 4594582"/>
              <a:gd name="connsiteX27" fmla="*/ 4625653 w 4644867"/>
              <a:gd name="connsiteY27" fmla="*/ 2381250 h 4594582"/>
              <a:gd name="connsiteX28" fmla="*/ 4644703 w 4644867"/>
              <a:gd name="connsiteY28" fmla="*/ 2438400 h 4594582"/>
              <a:gd name="connsiteX29" fmla="*/ 4549453 w 4644867"/>
              <a:gd name="connsiteY29" fmla="*/ 2933700 h 4594582"/>
              <a:gd name="connsiteX30" fmla="*/ 4530403 w 4644867"/>
              <a:gd name="connsiteY30" fmla="*/ 3086100 h 4594582"/>
              <a:gd name="connsiteX31" fmla="*/ 4492303 w 4644867"/>
              <a:gd name="connsiteY31" fmla="*/ 3143250 h 4594582"/>
              <a:gd name="connsiteX32" fmla="*/ 4416103 w 4644867"/>
              <a:gd name="connsiteY32" fmla="*/ 3276600 h 4594582"/>
              <a:gd name="connsiteX33" fmla="*/ 4397053 w 4644867"/>
              <a:gd name="connsiteY33" fmla="*/ 3371850 h 4594582"/>
              <a:gd name="connsiteX34" fmla="*/ 4225603 w 4644867"/>
              <a:gd name="connsiteY34" fmla="*/ 3524250 h 4594582"/>
              <a:gd name="connsiteX35" fmla="*/ 4111303 w 4644867"/>
              <a:gd name="connsiteY35" fmla="*/ 3657600 h 4594582"/>
              <a:gd name="connsiteX36" fmla="*/ 3997003 w 4644867"/>
              <a:gd name="connsiteY36" fmla="*/ 3752850 h 4594582"/>
              <a:gd name="connsiteX37" fmla="*/ 3977953 w 4644867"/>
              <a:gd name="connsiteY37" fmla="*/ 3810000 h 4594582"/>
              <a:gd name="connsiteX38" fmla="*/ 3920803 w 4644867"/>
              <a:gd name="connsiteY38" fmla="*/ 3848100 h 4594582"/>
              <a:gd name="connsiteX39" fmla="*/ 3901753 w 4644867"/>
              <a:gd name="connsiteY39" fmla="*/ 3943350 h 4594582"/>
              <a:gd name="connsiteX40" fmla="*/ 3787453 w 4644867"/>
              <a:gd name="connsiteY40" fmla="*/ 3981450 h 4594582"/>
              <a:gd name="connsiteX41" fmla="*/ 3654103 w 4644867"/>
              <a:gd name="connsiteY41" fmla="*/ 4038600 h 4594582"/>
              <a:gd name="connsiteX42" fmla="*/ 3596953 w 4644867"/>
              <a:gd name="connsiteY42" fmla="*/ 4095750 h 4594582"/>
              <a:gd name="connsiteX43" fmla="*/ 3501703 w 4644867"/>
              <a:gd name="connsiteY43" fmla="*/ 4286250 h 4594582"/>
              <a:gd name="connsiteX44" fmla="*/ 3330253 w 4644867"/>
              <a:gd name="connsiteY44" fmla="*/ 4514850 h 4594582"/>
              <a:gd name="connsiteX45" fmla="*/ 3177853 w 4644867"/>
              <a:gd name="connsiteY45" fmla="*/ 4533900 h 4594582"/>
              <a:gd name="connsiteX46" fmla="*/ 3120703 w 4644867"/>
              <a:gd name="connsiteY46" fmla="*/ 4572000 h 4594582"/>
              <a:gd name="connsiteX47" fmla="*/ 2625403 w 4644867"/>
              <a:gd name="connsiteY47" fmla="*/ 4572000 h 4594582"/>
              <a:gd name="connsiteX48" fmla="*/ 2282503 w 4644867"/>
              <a:gd name="connsiteY48" fmla="*/ 4438650 h 4594582"/>
              <a:gd name="connsiteX49" fmla="*/ 2168203 w 4644867"/>
              <a:gd name="connsiteY49" fmla="*/ 4381500 h 4594582"/>
              <a:gd name="connsiteX50" fmla="*/ 2015803 w 4644867"/>
              <a:gd name="connsiteY50" fmla="*/ 4343400 h 4594582"/>
              <a:gd name="connsiteX51" fmla="*/ 1444303 w 4644867"/>
              <a:gd name="connsiteY51" fmla="*/ 4286250 h 4594582"/>
              <a:gd name="connsiteX52" fmla="*/ 1387153 w 4644867"/>
              <a:gd name="connsiteY52" fmla="*/ 4210050 h 4594582"/>
              <a:gd name="connsiteX53" fmla="*/ 1177603 w 4644867"/>
              <a:gd name="connsiteY53" fmla="*/ 4095750 h 4594582"/>
              <a:gd name="connsiteX54" fmla="*/ 1101403 w 4644867"/>
              <a:gd name="connsiteY54" fmla="*/ 4076700 h 4594582"/>
              <a:gd name="connsiteX55" fmla="*/ 1044253 w 4644867"/>
              <a:gd name="connsiteY55" fmla="*/ 4057650 h 4594582"/>
              <a:gd name="connsiteX56" fmla="*/ 987103 w 4644867"/>
              <a:gd name="connsiteY56" fmla="*/ 4000500 h 4594582"/>
              <a:gd name="connsiteX57" fmla="*/ 929953 w 4644867"/>
              <a:gd name="connsiteY57" fmla="*/ 3962400 h 4594582"/>
              <a:gd name="connsiteX58" fmla="*/ 891853 w 4644867"/>
              <a:gd name="connsiteY58" fmla="*/ 3905250 h 4594582"/>
              <a:gd name="connsiteX59" fmla="*/ 834703 w 4644867"/>
              <a:gd name="connsiteY59" fmla="*/ 3810000 h 4594582"/>
              <a:gd name="connsiteX60" fmla="*/ 739453 w 4644867"/>
              <a:gd name="connsiteY60" fmla="*/ 3581400 h 4594582"/>
              <a:gd name="connsiteX61" fmla="*/ 739453 w 4644867"/>
              <a:gd name="connsiteY61" fmla="*/ 3581400 h 4594582"/>
              <a:gd name="connsiteX62" fmla="*/ 720403 w 4644867"/>
              <a:gd name="connsiteY62" fmla="*/ 3524250 h 4594582"/>
              <a:gd name="connsiteX63" fmla="*/ 663253 w 4644867"/>
              <a:gd name="connsiteY63" fmla="*/ 3467100 h 4594582"/>
              <a:gd name="connsiteX64" fmla="*/ 606103 w 4644867"/>
              <a:gd name="connsiteY64" fmla="*/ 3390900 h 4594582"/>
              <a:gd name="connsiteX65" fmla="*/ 587053 w 4644867"/>
              <a:gd name="connsiteY65" fmla="*/ 3333750 h 4594582"/>
              <a:gd name="connsiteX66" fmla="*/ 529903 w 4644867"/>
              <a:gd name="connsiteY66" fmla="*/ 3314700 h 4594582"/>
              <a:gd name="connsiteX67" fmla="*/ 415603 w 4644867"/>
              <a:gd name="connsiteY67" fmla="*/ 3238500 h 4594582"/>
              <a:gd name="connsiteX68" fmla="*/ 301303 w 4644867"/>
              <a:gd name="connsiteY68" fmla="*/ 3124200 h 4594582"/>
              <a:gd name="connsiteX69" fmla="*/ 263203 w 4644867"/>
              <a:gd name="connsiteY69" fmla="*/ 2343150 h 4594582"/>
              <a:gd name="connsiteX70" fmla="*/ 244153 w 4644867"/>
              <a:gd name="connsiteY70" fmla="*/ 2266950 h 4594582"/>
              <a:gd name="connsiteX71" fmla="*/ 206053 w 4644867"/>
              <a:gd name="connsiteY71" fmla="*/ 2209800 h 4594582"/>
              <a:gd name="connsiteX72" fmla="*/ 167953 w 4644867"/>
              <a:gd name="connsiteY72" fmla="*/ 2133600 h 4594582"/>
              <a:gd name="connsiteX73" fmla="*/ 110803 w 4644867"/>
              <a:gd name="connsiteY73" fmla="*/ 1924050 h 4594582"/>
              <a:gd name="connsiteX74" fmla="*/ 34603 w 4644867"/>
              <a:gd name="connsiteY74" fmla="*/ 1905000 h 4594582"/>
              <a:gd name="connsiteX75" fmla="*/ 53653 w 4644867"/>
              <a:gd name="connsiteY75" fmla="*/ 1276350 h 4594582"/>
              <a:gd name="connsiteX76" fmla="*/ 167953 w 4644867"/>
              <a:gd name="connsiteY76" fmla="*/ 1162050 h 4594582"/>
              <a:gd name="connsiteX77" fmla="*/ 187003 w 4644867"/>
              <a:gd name="connsiteY77" fmla="*/ 1085850 h 4594582"/>
              <a:gd name="connsiteX78" fmla="*/ 320353 w 4644867"/>
              <a:gd name="connsiteY78" fmla="*/ 914400 h 4594582"/>
              <a:gd name="connsiteX79" fmla="*/ 377503 w 4644867"/>
              <a:gd name="connsiteY79" fmla="*/ 838200 h 4594582"/>
              <a:gd name="connsiteX80" fmla="*/ 491803 w 4644867"/>
              <a:gd name="connsiteY80" fmla="*/ 800100 h 4594582"/>
              <a:gd name="connsiteX81" fmla="*/ 548953 w 4644867"/>
              <a:gd name="connsiteY81" fmla="*/ 742950 h 4594582"/>
              <a:gd name="connsiteX82" fmla="*/ 606103 w 4644867"/>
              <a:gd name="connsiteY82" fmla="*/ 666750 h 4594582"/>
              <a:gd name="connsiteX83" fmla="*/ 663253 w 4644867"/>
              <a:gd name="connsiteY83" fmla="*/ 628650 h 4594582"/>
              <a:gd name="connsiteX84" fmla="*/ 739453 w 4644867"/>
              <a:gd name="connsiteY84" fmla="*/ 552450 h 4594582"/>
              <a:gd name="connsiteX85" fmla="*/ 853753 w 4644867"/>
              <a:gd name="connsiteY85" fmla="*/ 533400 h 4594582"/>
              <a:gd name="connsiteX86" fmla="*/ 872803 w 4644867"/>
              <a:gd name="connsiteY86" fmla="*/ 457200 h 4594582"/>
              <a:gd name="connsiteX87" fmla="*/ 968053 w 4644867"/>
              <a:gd name="connsiteY87" fmla="*/ 342900 h 4594582"/>
              <a:gd name="connsiteX88" fmla="*/ 1006153 w 4644867"/>
              <a:gd name="connsiteY88" fmla="*/ 285750 h 4594582"/>
              <a:gd name="connsiteX89" fmla="*/ 1310953 w 4644867"/>
              <a:gd name="connsiteY89" fmla="*/ 266700 h 4594582"/>
              <a:gd name="connsiteX90" fmla="*/ 2034853 w 4644867"/>
              <a:gd name="connsiteY90" fmla="*/ 228600 h 4594582"/>
              <a:gd name="connsiteX91" fmla="*/ 2149153 w 4644867"/>
              <a:gd name="connsiteY91" fmla="*/ 133350 h 4594582"/>
              <a:gd name="connsiteX92" fmla="*/ 2282503 w 4644867"/>
              <a:gd name="connsiteY92" fmla="*/ 0 h 4594582"/>
              <a:gd name="connsiteX93" fmla="*/ 2568253 w 4644867"/>
              <a:gd name="connsiteY93" fmla="*/ 57150 h 4594582"/>
              <a:gd name="connsiteX94" fmla="*/ 2644453 w 4644867"/>
              <a:gd name="connsiteY94" fmla="*/ 76200 h 459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644867" h="4594582">
                <a:moveTo>
                  <a:pt x="2377753" y="57150"/>
                </a:moveTo>
                <a:cubicBezTo>
                  <a:pt x="2473003" y="69850"/>
                  <a:pt x="2571107" y="68851"/>
                  <a:pt x="2663503" y="95250"/>
                </a:cubicBezTo>
                <a:cubicBezTo>
                  <a:pt x="2707532" y="107830"/>
                  <a:pt x="2739703" y="146050"/>
                  <a:pt x="2777803" y="171450"/>
                </a:cubicBezTo>
                <a:cubicBezTo>
                  <a:pt x="2825177" y="203033"/>
                  <a:pt x="2855908" y="226933"/>
                  <a:pt x="2911153" y="247650"/>
                </a:cubicBezTo>
                <a:cubicBezTo>
                  <a:pt x="2935668" y="256843"/>
                  <a:pt x="2961953" y="260350"/>
                  <a:pt x="2987353" y="266700"/>
                </a:cubicBezTo>
                <a:cubicBezTo>
                  <a:pt x="3126590" y="359525"/>
                  <a:pt x="2951516" y="246222"/>
                  <a:pt x="3120703" y="342900"/>
                </a:cubicBezTo>
                <a:cubicBezTo>
                  <a:pt x="3140582" y="354259"/>
                  <a:pt x="3155641" y="375447"/>
                  <a:pt x="3177853" y="381000"/>
                </a:cubicBezTo>
                <a:cubicBezTo>
                  <a:pt x="3233638" y="394946"/>
                  <a:pt x="3292379" y="391918"/>
                  <a:pt x="3349303" y="400050"/>
                </a:cubicBezTo>
                <a:cubicBezTo>
                  <a:pt x="3381356" y="404629"/>
                  <a:pt x="3412803" y="412750"/>
                  <a:pt x="3444553" y="419100"/>
                </a:cubicBezTo>
                <a:cubicBezTo>
                  <a:pt x="3457253" y="438150"/>
                  <a:pt x="3463603" y="463550"/>
                  <a:pt x="3482653" y="476250"/>
                </a:cubicBezTo>
                <a:cubicBezTo>
                  <a:pt x="3504438" y="490773"/>
                  <a:pt x="3533775" y="487777"/>
                  <a:pt x="3558853" y="495300"/>
                </a:cubicBezTo>
                <a:cubicBezTo>
                  <a:pt x="3597320" y="506840"/>
                  <a:pt x="3636453" y="517089"/>
                  <a:pt x="3673153" y="533400"/>
                </a:cubicBezTo>
                <a:cubicBezTo>
                  <a:pt x="3894727" y="631877"/>
                  <a:pt x="3579027" y="521075"/>
                  <a:pt x="3787453" y="590550"/>
                </a:cubicBezTo>
                <a:cubicBezTo>
                  <a:pt x="3821782" y="624879"/>
                  <a:pt x="3862811" y="658436"/>
                  <a:pt x="3882703" y="704850"/>
                </a:cubicBezTo>
                <a:cubicBezTo>
                  <a:pt x="3940267" y="839167"/>
                  <a:pt x="3850332" y="729629"/>
                  <a:pt x="3958903" y="838200"/>
                </a:cubicBezTo>
                <a:cubicBezTo>
                  <a:pt x="4026963" y="1008349"/>
                  <a:pt x="3955366" y="865626"/>
                  <a:pt x="4073203" y="1009650"/>
                </a:cubicBezTo>
                <a:cubicBezTo>
                  <a:pt x="4216499" y="1184790"/>
                  <a:pt x="4108442" y="1102993"/>
                  <a:pt x="4225603" y="1181100"/>
                </a:cubicBezTo>
                <a:cubicBezTo>
                  <a:pt x="4231953" y="1231900"/>
                  <a:pt x="4237887" y="1282754"/>
                  <a:pt x="4244653" y="1333500"/>
                </a:cubicBezTo>
                <a:cubicBezTo>
                  <a:pt x="4255721" y="1416512"/>
                  <a:pt x="4244517" y="1466714"/>
                  <a:pt x="4301803" y="1524000"/>
                </a:cubicBezTo>
                <a:cubicBezTo>
                  <a:pt x="4317992" y="1540189"/>
                  <a:pt x="4339903" y="1549400"/>
                  <a:pt x="4358953" y="1562100"/>
                </a:cubicBezTo>
                <a:cubicBezTo>
                  <a:pt x="4365303" y="1581150"/>
                  <a:pt x="4369848" y="1600900"/>
                  <a:pt x="4378003" y="1619250"/>
                </a:cubicBezTo>
                <a:cubicBezTo>
                  <a:pt x="4395303" y="1658176"/>
                  <a:pt x="4423451" y="1692592"/>
                  <a:pt x="4435153" y="1733550"/>
                </a:cubicBezTo>
                <a:cubicBezTo>
                  <a:pt x="4449217" y="1782776"/>
                  <a:pt x="4442691" y="1836066"/>
                  <a:pt x="4454203" y="1885950"/>
                </a:cubicBezTo>
                <a:cubicBezTo>
                  <a:pt x="4461892" y="1919270"/>
                  <a:pt x="4480617" y="1949063"/>
                  <a:pt x="4492303" y="1981200"/>
                </a:cubicBezTo>
                <a:cubicBezTo>
                  <a:pt x="4506028" y="2018943"/>
                  <a:pt x="4522527" y="2056119"/>
                  <a:pt x="4530403" y="2095500"/>
                </a:cubicBezTo>
                <a:cubicBezTo>
                  <a:pt x="4536753" y="2127250"/>
                  <a:pt x="4538084" y="2160433"/>
                  <a:pt x="4549453" y="2190750"/>
                </a:cubicBezTo>
                <a:cubicBezTo>
                  <a:pt x="4557492" y="2212187"/>
                  <a:pt x="4574853" y="2228850"/>
                  <a:pt x="4587553" y="2247900"/>
                </a:cubicBezTo>
                <a:cubicBezTo>
                  <a:pt x="4600253" y="2292350"/>
                  <a:pt x="4612369" y="2336971"/>
                  <a:pt x="4625653" y="2381250"/>
                </a:cubicBezTo>
                <a:cubicBezTo>
                  <a:pt x="4631423" y="2400484"/>
                  <a:pt x="4646607" y="2418410"/>
                  <a:pt x="4644703" y="2438400"/>
                </a:cubicBezTo>
                <a:cubicBezTo>
                  <a:pt x="4598410" y="2924474"/>
                  <a:pt x="4606861" y="2627525"/>
                  <a:pt x="4549453" y="2933700"/>
                </a:cubicBezTo>
                <a:cubicBezTo>
                  <a:pt x="4540018" y="2984018"/>
                  <a:pt x="4543873" y="3036709"/>
                  <a:pt x="4530403" y="3086100"/>
                </a:cubicBezTo>
                <a:cubicBezTo>
                  <a:pt x="4524379" y="3108189"/>
                  <a:pt x="4502542" y="3122772"/>
                  <a:pt x="4492303" y="3143250"/>
                </a:cubicBezTo>
                <a:cubicBezTo>
                  <a:pt x="4419577" y="3288701"/>
                  <a:pt x="4554295" y="3092344"/>
                  <a:pt x="4416103" y="3276600"/>
                </a:cubicBezTo>
                <a:cubicBezTo>
                  <a:pt x="4409753" y="3308350"/>
                  <a:pt x="4414436" y="3344533"/>
                  <a:pt x="4397053" y="3371850"/>
                </a:cubicBezTo>
                <a:cubicBezTo>
                  <a:pt x="4306954" y="3513434"/>
                  <a:pt x="4310423" y="3451548"/>
                  <a:pt x="4225603" y="3524250"/>
                </a:cubicBezTo>
                <a:cubicBezTo>
                  <a:pt x="4092051" y="3638723"/>
                  <a:pt x="4195564" y="3556486"/>
                  <a:pt x="4111303" y="3657600"/>
                </a:cubicBezTo>
                <a:cubicBezTo>
                  <a:pt x="4065466" y="3712605"/>
                  <a:pt x="4053197" y="3715388"/>
                  <a:pt x="3997003" y="3752850"/>
                </a:cubicBezTo>
                <a:cubicBezTo>
                  <a:pt x="3990653" y="3771900"/>
                  <a:pt x="3990497" y="3794320"/>
                  <a:pt x="3977953" y="3810000"/>
                </a:cubicBezTo>
                <a:cubicBezTo>
                  <a:pt x="3963650" y="3827878"/>
                  <a:pt x="3932162" y="3828221"/>
                  <a:pt x="3920803" y="3848100"/>
                </a:cubicBezTo>
                <a:cubicBezTo>
                  <a:pt x="3904739" y="3876213"/>
                  <a:pt x="3924648" y="3920455"/>
                  <a:pt x="3901753" y="3943350"/>
                </a:cubicBezTo>
                <a:cubicBezTo>
                  <a:pt x="3873355" y="3971748"/>
                  <a:pt x="3824153" y="3965139"/>
                  <a:pt x="3787453" y="3981450"/>
                </a:cubicBezTo>
                <a:cubicBezTo>
                  <a:pt x="3618308" y="4056626"/>
                  <a:pt x="3855675" y="3988207"/>
                  <a:pt x="3654103" y="4038600"/>
                </a:cubicBezTo>
                <a:cubicBezTo>
                  <a:pt x="3635053" y="4057650"/>
                  <a:pt x="3605472" y="4070192"/>
                  <a:pt x="3596953" y="4095750"/>
                </a:cubicBezTo>
                <a:cubicBezTo>
                  <a:pt x="3527140" y="4305190"/>
                  <a:pt x="3655485" y="4247805"/>
                  <a:pt x="3501703" y="4286250"/>
                </a:cubicBezTo>
                <a:cubicBezTo>
                  <a:pt x="3458515" y="4372627"/>
                  <a:pt x="3426533" y="4466710"/>
                  <a:pt x="3330253" y="4514850"/>
                </a:cubicBezTo>
                <a:cubicBezTo>
                  <a:pt x="3284462" y="4537745"/>
                  <a:pt x="3228653" y="4527550"/>
                  <a:pt x="3177853" y="4533900"/>
                </a:cubicBezTo>
                <a:cubicBezTo>
                  <a:pt x="3158803" y="4546600"/>
                  <a:pt x="3142140" y="4563961"/>
                  <a:pt x="3120703" y="4572000"/>
                </a:cubicBezTo>
                <a:cubicBezTo>
                  <a:pt x="2988193" y="4621691"/>
                  <a:pt x="2671671" y="4574203"/>
                  <a:pt x="2625403" y="4572000"/>
                </a:cubicBezTo>
                <a:cubicBezTo>
                  <a:pt x="2420869" y="4455123"/>
                  <a:pt x="2553214" y="4515996"/>
                  <a:pt x="2282503" y="4438650"/>
                </a:cubicBezTo>
                <a:cubicBezTo>
                  <a:pt x="1999918" y="4357911"/>
                  <a:pt x="2474332" y="4492819"/>
                  <a:pt x="2168203" y="4381500"/>
                </a:cubicBezTo>
                <a:cubicBezTo>
                  <a:pt x="2118992" y="4363605"/>
                  <a:pt x="2066603" y="4356100"/>
                  <a:pt x="2015803" y="4343400"/>
                </a:cubicBezTo>
                <a:cubicBezTo>
                  <a:pt x="1797313" y="4197740"/>
                  <a:pt x="2120814" y="4399002"/>
                  <a:pt x="1444303" y="4286250"/>
                </a:cubicBezTo>
                <a:cubicBezTo>
                  <a:pt x="1412985" y="4281030"/>
                  <a:pt x="1410883" y="4231144"/>
                  <a:pt x="1387153" y="4210050"/>
                </a:cubicBezTo>
                <a:cubicBezTo>
                  <a:pt x="1323639" y="4153593"/>
                  <a:pt x="1256194" y="4121947"/>
                  <a:pt x="1177603" y="4095750"/>
                </a:cubicBezTo>
                <a:cubicBezTo>
                  <a:pt x="1152765" y="4087471"/>
                  <a:pt x="1126577" y="4083893"/>
                  <a:pt x="1101403" y="4076700"/>
                </a:cubicBezTo>
                <a:cubicBezTo>
                  <a:pt x="1082095" y="4071183"/>
                  <a:pt x="1063303" y="4064000"/>
                  <a:pt x="1044253" y="4057650"/>
                </a:cubicBezTo>
                <a:cubicBezTo>
                  <a:pt x="1025203" y="4038600"/>
                  <a:pt x="1007799" y="4017747"/>
                  <a:pt x="987103" y="4000500"/>
                </a:cubicBezTo>
                <a:cubicBezTo>
                  <a:pt x="969514" y="3985843"/>
                  <a:pt x="946142" y="3978589"/>
                  <a:pt x="929953" y="3962400"/>
                </a:cubicBezTo>
                <a:cubicBezTo>
                  <a:pt x="913764" y="3946211"/>
                  <a:pt x="903987" y="3924665"/>
                  <a:pt x="891853" y="3905250"/>
                </a:cubicBezTo>
                <a:cubicBezTo>
                  <a:pt x="872229" y="3873852"/>
                  <a:pt x="853753" y="3841750"/>
                  <a:pt x="834703" y="3810000"/>
                </a:cubicBezTo>
                <a:cubicBezTo>
                  <a:pt x="801878" y="3678700"/>
                  <a:pt x="827362" y="3757218"/>
                  <a:pt x="739453" y="3581400"/>
                </a:cubicBezTo>
                <a:lnTo>
                  <a:pt x="739453" y="3581400"/>
                </a:lnTo>
                <a:cubicBezTo>
                  <a:pt x="733103" y="3562350"/>
                  <a:pt x="731542" y="3540958"/>
                  <a:pt x="720403" y="3524250"/>
                </a:cubicBezTo>
                <a:cubicBezTo>
                  <a:pt x="705459" y="3501834"/>
                  <a:pt x="680786" y="3487555"/>
                  <a:pt x="663253" y="3467100"/>
                </a:cubicBezTo>
                <a:cubicBezTo>
                  <a:pt x="642590" y="3442994"/>
                  <a:pt x="625153" y="3416300"/>
                  <a:pt x="606103" y="3390900"/>
                </a:cubicBezTo>
                <a:cubicBezTo>
                  <a:pt x="599753" y="3371850"/>
                  <a:pt x="601252" y="3347949"/>
                  <a:pt x="587053" y="3333750"/>
                </a:cubicBezTo>
                <a:cubicBezTo>
                  <a:pt x="572854" y="3319551"/>
                  <a:pt x="547456" y="3324452"/>
                  <a:pt x="529903" y="3314700"/>
                </a:cubicBezTo>
                <a:cubicBezTo>
                  <a:pt x="489875" y="3292462"/>
                  <a:pt x="450780" y="3267814"/>
                  <a:pt x="415603" y="3238500"/>
                </a:cubicBezTo>
                <a:cubicBezTo>
                  <a:pt x="374210" y="3204006"/>
                  <a:pt x="301303" y="3124200"/>
                  <a:pt x="301303" y="3124200"/>
                </a:cubicBezTo>
                <a:cubicBezTo>
                  <a:pt x="291819" y="2792250"/>
                  <a:pt x="316952" y="2611896"/>
                  <a:pt x="263203" y="2343150"/>
                </a:cubicBezTo>
                <a:cubicBezTo>
                  <a:pt x="258068" y="2317477"/>
                  <a:pt x="254466" y="2291015"/>
                  <a:pt x="244153" y="2266950"/>
                </a:cubicBezTo>
                <a:cubicBezTo>
                  <a:pt x="235134" y="2245906"/>
                  <a:pt x="217412" y="2229679"/>
                  <a:pt x="206053" y="2209800"/>
                </a:cubicBezTo>
                <a:cubicBezTo>
                  <a:pt x="191964" y="2185144"/>
                  <a:pt x="180653" y="2159000"/>
                  <a:pt x="167953" y="2133600"/>
                </a:cubicBezTo>
                <a:cubicBezTo>
                  <a:pt x="162960" y="2093658"/>
                  <a:pt x="169744" y="1963344"/>
                  <a:pt x="110803" y="1924050"/>
                </a:cubicBezTo>
                <a:cubicBezTo>
                  <a:pt x="89018" y="1909527"/>
                  <a:pt x="60003" y="1911350"/>
                  <a:pt x="34603" y="1905000"/>
                </a:cubicBezTo>
                <a:cubicBezTo>
                  <a:pt x="-4191" y="1672236"/>
                  <a:pt x="-25220" y="1601701"/>
                  <a:pt x="53653" y="1276350"/>
                </a:cubicBezTo>
                <a:cubicBezTo>
                  <a:pt x="66347" y="1223985"/>
                  <a:pt x="167953" y="1162050"/>
                  <a:pt x="167953" y="1162050"/>
                </a:cubicBezTo>
                <a:cubicBezTo>
                  <a:pt x="174303" y="1136650"/>
                  <a:pt x="175294" y="1109268"/>
                  <a:pt x="187003" y="1085850"/>
                </a:cubicBezTo>
                <a:cubicBezTo>
                  <a:pt x="253895" y="952067"/>
                  <a:pt x="245093" y="1002203"/>
                  <a:pt x="320353" y="914400"/>
                </a:cubicBezTo>
                <a:cubicBezTo>
                  <a:pt x="341016" y="890294"/>
                  <a:pt x="351085" y="855812"/>
                  <a:pt x="377503" y="838200"/>
                </a:cubicBezTo>
                <a:cubicBezTo>
                  <a:pt x="410919" y="815923"/>
                  <a:pt x="491803" y="800100"/>
                  <a:pt x="491803" y="800100"/>
                </a:cubicBezTo>
                <a:cubicBezTo>
                  <a:pt x="510853" y="781050"/>
                  <a:pt x="531420" y="763405"/>
                  <a:pt x="548953" y="742950"/>
                </a:cubicBezTo>
                <a:cubicBezTo>
                  <a:pt x="569616" y="718844"/>
                  <a:pt x="583652" y="689201"/>
                  <a:pt x="606103" y="666750"/>
                </a:cubicBezTo>
                <a:cubicBezTo>
                  <a:pt x="622292" y="650561"/>
                  <a:pt x="645870" y="643550"/>
                  <a:pt x="663253" y="628650"/>
                </a:cubicBezTo>
                <a:cubicBezTo>
                  <a:pt x="690526" y="605273"/>
                  <a:pt x="707324" y="568514"/>
                  <a:pt x="739453" y="552450"/>
                </a:cubicBezTo>
                <a:cubicBezTo>
                  <a:pt x="774001" y="535176"/>
                  <a:pt x="815653" y="539750"/>
                  <a:pt x="853753" y="533400"/>
                </a:cubicBezTo>
                <a:cubicBezTo>
                  <a:pt x="860103" y="508000"/>
                  <a:pt x="862490" y="481265"/>
                  <a:pt x="872803" y="457200"/>
                </a:cubicBezTo>
                <a:cubicBezTo>
                  <a:pt x="897843" y="398774"/>
                  <a:pt x="927666" y="391364"/>
                  <a:pt x="968053" y="342900"/>
                </a:cubicBezTo>
                <a:cubicBezTo>
                  <a:pt x="982710" y="325311"/>
                  <a:pt x="983803" y="290717"/>
                  <a:pt x="1006153" y="285750"/>
                </a:cubicBezTo>
                <a:cubicBezTo>
                  <a:pt x="1105527" y="263667"/>
                  <a:pt x="1209311" y="272347"/>
                  <a:pt x="1310953" y="266700"/>
                </a:cubicBezTo>
                <a:lnTo>
                  <a:pt x="2034853" y="228600"/>
                </a:lnTo>
                <a:cubicBezTo>
                  <a:pt x="2182688" y="191641"/>
                  <a:pt x="2051528" y="244922"/>
                  <a:pt x="2149153" y="133350"/>
                </a:cubicBezTo>
                <a:cubicBezTo>
                  <a:pt x="2370884" y="-120057"/>
                  <a:pt x="2160695" y="182711"/>
                  <a:pt x="2282503" y="0"/>
                </a:cubicBezTo>
                <a:cubicBezTo>
                  <a:pt x="2377753" y="19050"/>
                  <a:pt x="2474017" y="33591"/>
                  <a:pt x="2568253" y="57150"/>
                </a:cubicBezTo>
                <a:lnTo>
                  <a:pt x="2644453" y="76200"/>
                </a:lnTo>
              </a:path>
            </a:pathLst>
          </a:cu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3200" b="1">
              <a:ln w="22225">
                <a:solidFill>
                  <a:schemeClr val="accent2"/>
                </a:solidFill>
                <a:prstDash val="solid"/>
              </a:ln>
              <a:solidFill>
                <a:schemeClr val="accent2">
                  <a:lumMod val="40000"/>
                  <a:lumOff val="60000"/>
                </a:schemeClr>
              </a:solidFill>
            </a:endParaRPr>
          </a:p>
        </p:txBody>
      </p:sp>
      <p:sp>
        <p:nvSpPr>
          <p:cNvPr id="10" name="TextBox 9"/>
          <p:cNvSpPr txBox="1"/>
          <p:nvPr/>
        </p:nvSpPr>
        <p:spPr>
          <a:xfrm>
            <a:off x="10191750" y="590550"/>
            <a:ext cx="781050" cy="584775"/>
          </a:xfrm>
          <a:prstGeom prst="rect">
            <a:avLst/>
          </a:prstGeom>
          <a:noFill/>
        </p:spPr>
        <p:txBody>
          <a:bodyPr wrap="square" rtlCol="0">
            <a:spAutoFit/>
          </a:bodyPr>
          <a:lstStyle/>
          <a:p>
            <a:endParaRPr lang="en-US" sz="3200" b="1" dirty="0"/>
          </a:p>
        </p:txBody>
      </p:sp>
      <p:sp>
        <p:nvSpPr>
          <p:cNvPr id="11" name="TextBox 10"/>
          <p:cNvSpPr txBox="1"/>
          <p:nvPr/>
        </p:nvSpPr>
        <p:spPr>
          <a:xfrm>
            <a:off x="9317198" y="5309542"/>
            <a:ext cx="1181100" cy="584775"/>
          </a:xfrm>
          <a:prstGeom prst="rect">
            <a:avLst/>
          </a:prstGeom>
          <a:noFill/>
        </p:spPr>
        <p:txBody>
          <a:bodyPr wrap="square" rtlCol="0">
            <a:spAutoFit/>
          </a:bodyPr>
          <a:lstStyle/>
          <a:p>
            <a:r>
              <a:rPr lang="fa-IR" sz="3200" b="1" dirty="0">
                <a:solidFill>
                  <a:schemeClr val="accent2">
                    <a:lumMod val="50000"/>
                  </a:schemeClr>
                </a:solidFill>
              </a:rPr>
              <a:t>720</a:t>
            </a:r>
            <a:endParaRPr lang="en-US" sz="3200" b="1" dirty="0">
              <a:solidFill>
                <a:schemeClr val="accent2">
                  <a:lumMod val="50000"/>
                </a:schemeClr>
              </a:solidFill>
            </a:endParaRPr>
          </a:p>
        </p:txBody>
      </p:sp>
      <p:sp>
        <p:nvSpPr>
          <p:cNvPr id="12" name="TextBox 11"/>
          <p:cNvSpPr txBox="1"/>
          <p:nvPr/>
        </p:nvSpPr>
        <p:spPr>
          <a:xfrm>
            <a:off x="9317198" y="4439819"/>
            <a:ext cx="981215" cy="584775"/>
          </a:xfrm>
          <a:prstGeom prst="rect">
            <a:avLst/>
          </a:prstGeom>
          <a:noFill/>
        </p:spPr>
        <p:txBody>
          <a:bodyPr wrap="square" rtlCol="0">
            <a:spAutoFit/>
          </a:bodyPr>
          <a:lstStyle/>
          <a:p>
            <a:r>
              <a:rPr lang="fa-IR" sz="3200" b="1" dirty="0">
                <a:solidFill>
                  <a:schemeClr val="accent2">
                    <a:lumMod val="50000"/>
                  </a:schemeClr>
                </a:solidFill>
              </a:rPr>
              <a:t>740</a:t>
            </a:r>
            <a:endParaRPr lang="en-US" sz="3200" b="1" dirty="0">
              <a:solidFill>
                <a:schemeClr val="accent2">
                  <a:lumMod val="50000"/>
                </a:schemeClr>
              </a:solidFill>
            </a:endParaRPr>
          </a:p>
        </p:txBody>
      </p:sp>
      <p:sp>
        <p:nvSpPr>
          <p:cNvPr id="13" name="TextBox 12"/>
          <p:cNvSpPr txBox="1"/>
          <p:nvPr/>
        </p:nvSpPr>
        <p:spPr>
          <a:xfrm>
            <a:off x="8784919" y="3398440"/>
            <a:ext cx="914400" cy="584775"/>
          </a:xfrm>
          <a:prstGeom prst="rect">
            <a:avLst/>
          </a:prstGeom>
          <a:noFill/>
        </p:spPr>
        <p:txBody>
          <a:bodyPr wrap="square" rtlCol="0">
            <a:spAutoFit/>
          </a:bodyPr>
          <a:lstStyle/>
          <a:p>
            <a:r>
              <a:rPr lang="fa-IR" sz="3200" b="1" dirty="0">
                <a:solidFill>
                  <a:schemeClr val="accent2">
                    <a:lumMod val="50000"/>
                  </a:schemeClr>
                </a:solidFill>
              </a:rPr>
              <a:t>760</a:t>
            </a:r>
            <a:endParaRPr lang="en-US" sz="3200" b="1" dirty="0">
              <a:solidFill>
                <a:schemeClr val="accent2">
                  <a:lumMod val="50000"/>
                </a:schemeClr>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925" y="6218238"/>
            <a:ext cx="3992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98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3"/>
          <p:cNvSpPr/>
          <p:nvPr/>
        </p:nvSpPr>
        <p:spPr>
          <a:xfrm>
            <a:off x="3757208" y="4449641"/>
            <a:ext cx="3888291" cy="2273888"/>
          </a:xfrm>
          <a:custGeom>
            <a:avLst/>
            <a:gdLst>
              <a:gd name="connsiteX0" fmla="*/ 21416 w 3888291"/>
              <a:gd name="connsiteY0" fmla="*/ 2273888 h 2273888"/>
              <a:gd name="connsiteX1" fmla="*/ 7968 w 3888291"/>
              <a:gd name="connsiteY1" fmla="*/ 2206653 h 2273888"/>
              <a:gd name="connsiteX2" fmla="*/ 7968 w 3888291"/>
              <a:gd name="connsiteY2" fmla="*/ 1991500 h 2273888"/>
              <a:gd name="connsiteX3" fmla="*/ 7968 w 3888291"/>
              <a:gd name="connsiteY3" fmla="*/ 1722559 h 2273888"/>
              <a:gd name="connsiteX4" fmla="*/ 115545 w 3888291"/>
              <a:gd name="connsiteY4" fmla="*/ 1467065 h 2273888"/>
              <a:gd name="connsiteX5" fmla="*/ 263463 w 3888291"/>
              <a:gd name="connsiteY5" fmla="*/ 1184677 h 2273888"/>
              <a:gd name="connsiteX6" fmla="*/ 357592 w 3888291"/>
              <a:gd name="connsiteY6" fmla="*/ 1009865 h 2273888"/>
              <a:gd name="connsiteX7" fmla="*/ 492063 w 3888291"/>
              <a:gd name="connsiteY7" fmla="*/ 794712 h 2273888"/>
              <a:gd name="connsiteX8" fmla="*/ 693768 w 3888291"/>
              <a:gd name="connsiteY8" fmla="*/ 593006 h 2273888"/>
              <a:gd name="connsiteX9" fmla="*/ 989604 w 3888291"/>
              <a:gd name="connsiteY9" fmla="*/ 337512 h 2273888"/>
              <a:gd name="connsiteX10" fmla="*/ 1245098 w 3888291"/>
              <a:gd name="connsiteY10" fmla="*/ 162700 h 2273888"/>
              <a:gd name="connsiteX11" fmla="*/ 1554380 w 3888291"/>
              <a:gd name="connsiteY11" fmla="*/ 82018 h 2273888"/>
              <a:gd name="connsiteX12" fmla="*/ 1930898 w 3888291"/>
              <a:gd name="connsiteY12" fmla="*/ 28230 h 2273888"/>
              <a:gd name="connsiteX13" fmla="*/ 2307416 w 3888291"/>
              <a:gd name="connsiteY13" fmla="*/ 1335 h 2273888"/>
              <a:gd name="connsiteX14" fmla="*/ 2724274 w 3888291"/>
              <a:gd name="connsiteY14" fmla="*/ 68571 h 2273888"/>
              <a:gd name="connsiteX15" fmla="*/ 2993216 w 3888291"/>
              <a:gd name="connsiteY15" fmla="*/ 108912 h 2273888"/>
              <a:gd name="connsiteX16" fmla="*/ 3262157 w 3888291"/>
              <a:gd name="connsiteY16" fmla="*/ 256830 h 2273888"/>
              <a:gd name="connsiteX17" fmla="*/ 3571439 w 3888291"/>
              <a:gd name="connsiteY17" fmla="*/ 498877 h 2273888"/>
              <a:gd name="connsiteX18" fmla="*/ 3853827 w 3888291"/>
              <a:gd name="connsiteY18" fmla="*/ 848500 h 2273888"/>
              <a:gd name="connsiteX19" fmla="*/ 3867274 w 3888291"/>
              <a:gd name="connsiteY19" fmla="*/ 1346041 h 2273888"/>
              <a:gd name="connsiteX20" fmla="*/ 3705910 w 3888291"/>
              <a:gd name="connsiteY20" fmla="*/ 1816688 h 22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8291" h="2273888">
                <a:moveTo>
                  <a:pt x="21416" y="2273888"/>
                </a:moveTo>
                <a:cubicBezTo>
                  <a:pt x="15812" y="2263803"/>
                  <a:pt x="10209" y="2253718"/>
                  <a:pt x="7968" y="2206653"/>
                </a:cubicBezTo>
                <a:cubicBezTo>
                  <a:pt x="5727" y="2159588"/>
                  <a:pt x="7968" y="1991500"/>
                  <a:pt x="7968" y="1991500"/>
                </a:cubicBezTo>
                <a:cubicBezTo>
                  <a:pt x="7968" y="1910818"/>
                  <a:pt x="-9961" y="1809965"/>
                  <a:pt x="7968" y="1722559"/>
                </a:cubicBezTo>
                <a:cubicBezTo>
                  <a:pt x="25897" y="1635153"/>
                  <a:pt x="72962" y="1556712"/>
                  <a:pt x="115545" y="1467065"/>
                </a:cubicBezTo>
                <a:cubicBezTo>
                  <a:pt x="158128" y="1377418"/>
                  <a:pt x="223122" y="1260877"/>
                  <a:pt x="263463" y="1184677"/>
                </a:cubicBezTo>
                <a:cubicBezTo>
                  <a:pt x="303804" y="1108477"/>
                  <a:pt x="319492" y="1074859"/>
                  <a:pt x="357592" y="1009865"/>
                </a:cubicBezTo>
                <a:cubicBezTo>
                  <a:pt x="395692" y="944871"/>
                  <a:pt x="436034" y="864188"/>
                  <a:pt x="492063" y="794712"/>
                </a:cubicBezTo>
                <a:cubicBezTo>
                  <a:pt x="548092" y="725236"/>
                  <a:pt x="610845" y="669206"/>
                  <a:pt x="693768" y="593006"/>
                </a:cubicBezTo>
                <a:cubicBezTo>
                  <a:pt x="776692" y="516806"/>
                  <a:pt x="897716" y="409230"/>
                  <a:pt x="989604" y="337512"/>
                </a:cubicBezTo>
                <a:cubicBezTo>
                  <a:pt x="1081492" y="265794"/>
                  <a:pt x="1150969" y="205282"/>
                  <a:pt x="1245098" y="162700"/>
                </a:cubicBezTo>
                <a:cubicBezTo>
                  <a:pt x="1339227" y="120118"/>
                  <a:pt x="1440080" y="104430"/>
                  <a:pt x="1554380" y="82018"/>
                </a:cubicBezTo>
                <a:cubicBezTo>
                  <a:pt x="1668680" y="59606"/>
                  <a:pt x="1805392" y="41677"/>
                  <a:pt x="1930898" y="28230"/>
                </a:cubicBezTo>
                <a:cubicBezTo>
                  <a:pt x="2056404" y="14783"/>
                  <a:pt x="2175187" y="-5388"/>
                  <a:pt x="2307416" y="1335"/>
                </a:cubicBezTo>
                <a:cubicBezTo>
                  <a:pt x="2439645" y="8058"/>
                  <a:pt x="2724274" y="68571"/>
                  <a:pt x="2724274" y="68571"/>
                </a:cubicBezTo>
                <a:cubicBezTo>
                  <a:pt x="2838574" y="86500"/>
                  <a:pt x="2903569" y="77536"/>
                  <a:pt x="2993216" y="108912"/>
                </a:cubicBezTo>
                <a:cubicBezTo>
                  <a:pt x="3082863" y="140288"/>
                  <a:pt x="3165787" y="191836"/>
                  <a:pt x="3262157" y="256830"/>
                </a:cubicBezTo>
                <a:cubicBezTo>
                  <a:pt x="3358527" y="321824"/>
                  <a:pt x="3472827" y="400265"/>
                  <a:pt x="3571439" y="498877"/>
                </a:cubicBezTo>
                <a:cubicBezTo>
                  <a:pt x="3670051" y="597489"/>
                  <a:pt x="3804521" y="707306"/>
                  <a:pt x="3853827" y="848500"/>
                </a:cubicBezTo>
                <a:cubicBezTo>
                  <a:pt x="3903133" y="989694"/>
                  <a:pt x="3891927" y="1184676"/>
                  <a:pt x="3867274" y="1346041"/>
                </a:cubicBezTo>
                <a:cubicBezTo>
                  <a:pt x="3842621" y="1507406"/>
                  <a:pt x="3774265" y="1662047"/>
                  <a:pt x="3705910" y="1816688"/>
                </a:cubicBezTo>
              </a:path>
            </a:pathLst>
          </a:cu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Freeform 4"/>
          <p:cNvSpPr/>
          <p:nvPr/>
        </p:nvSpPr>
        <p:spPr>
          <a:xfrm>
            <a:off x="2917902" y="3624794"/>
            <a:ext cx="5540866" cy="3139077"/>
          </a:xfrm>
          <a:custGeom>
            <a:avLst/>
            <a:gdLst>
              <a:gd name="connsiteX0" fmla="*/ 13557 w 5540866"/>
              <a:gd name="connsiteY0" fmla="*/ 3139077 h 3139077"/>
              <a:gd name="connsiteX1" fmla="*/ 110 w 5540866"/>
              <a:gd name="connsiteY1" fmla="*/ 2897030 h 3139077"/>
              <a:gd name="connsiteX2" fmla="*/ 13557 w 5540866"/>
              <a:gd name="connsiteY2" fmla="*/ 2641535 h 3139077"/>
              <a:gd name="connsiteX3" fmla="*/ 94239 w 5540866"/>
              <a:gd name="connsiteY3" fmla="*/ 2359147 h 3139077"/>
              <a:gd name="connsiteX4" fmla="*/ 228710 w 5540866"/>
              <a:gd name="connsiteY4" fmla="*/ 2036418 h 3139077"/>
              <a:gd name="connsiteX5" fmla="*/ 336286 w 5540866"/>
              <a:gd name="connsiteY5" fmla="*/ 1767477 h 3139077"/>
              <a:gd name="connsiteX6" fmla="*/ 497651 w 5540866"/>
              <a:gd name="connsiteY6" fmla="*/ 1417853 h 3139077"/>
              <a:gd name="connsiteX7" fmla="*/ 645569 w 5540866"/>
              <a:gd name="connsiteY7" fmla="*/ 1148912 h 3139077"/>
              <a:gd name="connsiteX8" fmla="*/ 820380 w 5540866"/>
              <a:gd name="connsiteY8" fmla="*/ 933759 h 3139077"/>
              <a:gd name="connsiteX9" fmla="*/ 1277580 w 5540866"/>
              <a:gd name="connsiteY9" fmla="*/ 570688 h 3139077"/>
              <a:gd name="connsiteX10" fmla="*/ 1842357 w 5540866"/>
              <a:gd name="connsiteY10" fmla="*/ 247959 h 3139077"/>
              <a:gd name="connsiteX11" fmla="*/ 2084404 w 5540866"/>
              <a:gd name="connsiteY11" fmla="*/ 153830 h 3139077"/>
              <a:gd name="connsiteX12" fmla="*/ 2474369 w 5540866"/>
              <a:gd name="connsiteY12" fmla="*/ 59700 h 3139077"/>
              <a:gd name="connsiteX13" fmla="*/ 2850886 w 5540866"/>
              <a:gd name="connsiteY13" fmla="*/ 5912 h 3139077"/>
              <a:gd name="connsiteX14" fmla="*/ 3523239 w 5540866"/>
              <a:gd name="connsiteY14" fmla="*/ 5912 h 3139077"/>
              <a:gd name="connsiteX15" fmla="*/ 4020780 w 5540866"/>
              <a:gd name="connsiteY15" fmla="*/ 46253 h 3139077"/>
              <a:gd name="connsiteX16" fmla="*/ 4599004 w 5540866"/>
              <a:gd name="connsiteY16" fmla="*/ 221065 h 3139077"/>
              <a:gd name="connsiteX17" fmla="*/ 4935180 w 5540866"/>
              <a:gd name="connsiteY17" fmla="*/ 436218 h 3139077"/>
              <a:gd name="connsiteX18" fmla="*/ 5311698 w 5540866"/>
              <a:gd name="connsiteY18" fmla="*/ 758947 h 3139077"/>
              <a:gd name="connsiteX19" fmla="*/ 5459616 w 5540866"/>
              <a:gd name="connsiteY19" fmla="*/ 1000994 h 3139077"/>
              <a:gd name="connsiteX20" fmla="*/ 5540298 w 5540866"/>
              <a:gd name="connsiteY20" fmla="*/ 1525430 h 3139077"/>
              <a:gd name="connsiteX21" fmla="*/ 5486510 w 5540866"/>
              <a:gd name="connsiteY21" fmla="*/ 2063312 h 3139077"/>
              <a:gd name="connsiteX22" fmla="*/ 5325145 w 5540866"/>
              <a:gd name="connsiteY22" fmla="*/ 2520512 h 3139077"/>
              <a:gd name="connsiteX23" fmla="*/ 5271357 w 5540866"/>
              <a:gd name="connsiteY23" fmla="*/ 2601194 h 313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40866" h="3139077">
                <a:moveTo>
                  <a:pt x="13557" y="3139077"/>
                </a:moveTo>
                <a:cubicBezTo>
                  <a:pt x="6833" y="3059515"/>
                  <a:pt x="110" y="2979954"/>
                  <a:pt x="110" y="2897030"/>
                </a:cubicBezTo>
                <a:cubicBezTo>
                  <a:pt x="110" y="2814106"/>
                  <a:pt x="-2131" y="2731182"/>
                  <a:pt x="13557" y="2641535"/>
                </a:cubicBezTo>
                <a:cubicBezTo>
                  <a:pt x="29245" y="2551888"/>
                  <a:pt x="58380" y="2460000"/>
                  <a:pt x="94239" y="2359147"/>
                </a:cubicBezTo>
                <a:cubicBezTo>
                  <a:pt x="130098" y="2258294"/>
                  <a:pt x="188369" y="2135030"/>
                  <a:pt x="228710" y="2036418"/>
                </a:cubicBezTo>
                <a:cubicBezTo>
                  <a:pt x="269051" y="1937806"/>
                  <a:pt x="291463" y="1870571"/>
                  <a:pt x="336286" y="1767477"/>
                </a:cubicBezTo>
                <a:cubicBezTo>
                  <a:pt x="381109" y="1664383"/>
                  <a:pt x="446104" y="1520947"/>
                  <a:pt x="497651" y="1417853"/>
                </a:cubicBezTo>
                <a:cubicBezTo>
                  <a:pt x="549198" y="1314759"/>
                  <a:pt x="591781" y="1229594"/>
                  <a:pt x="645569" y="1148912"/>
                </a:cubicBezTo>
                <a:cubicBezTo>
                  <a:pt x="699357" y="1068230"/>
                  <a:pt x="715045" y="1030130"/>
                  <a:pt x="820380" y="933759"/>
                </a:cubicBezTo>
                <a:cubicBezTo>
                  <a:pt x="925715" y="837388"/>
                  <a:pt x="1107250" y="684988"/>
                  <a:pt x="1277580" y="570688"/>
                </a:cubicBezTo>
                <a:cubicBezTo>
                  <a:pt x="1447910" y="456388"/>
                  <a:pt x="1707886" y="317435"/>
                  <a:pt x="1842357" y="247959"/>
                </a:cubicBezTo>
                <a:cubicBezTo>
                  <a:pt x="1976828" y="178483"/>
                  <a:pt x="1979069" y="185206"/>
                  <a:pt x="2084404" y="153830"/>
                </a:cubicBezTo>
                <a:cubicBezTo>
                  <a:pt x="2189739" y="122454"/>
                  <a:pt x="2346622" y="84353"/>
                  <a:pt x="2474369" y="59700"/>
                </a:cubicBezTo>
                <a:cubicBezTo>
                  <a:pt x="2602116" y="35047"/>
                  <a:pt x="2676074" y="14877"/>
                  <a:pt x="2850886" y="5912"/>
                </a:cubicBezTo>
                <a:cubicBezTo>
                  <a:pt x="3025698" y="-3053"/>
                  <a:pt x="3328257" y="-811"/>
                  <a:pt x="3523239" y="5912"/>
                </a:cubicBezTo>
                <a:cubicBezTo>
                  <a:pt x="3718221" y="12635"/>
                  <a:pt x="3841486" y="10394"/>
                  <a:pt x="4020780" y="46253"/>
                </a:cubicBezTo>
                <a:cubicBezTo>
                  <a:pt x="4200074" y="82112"/>
                  <a:pt x="4446604" y="156071"/>
                  <a:pt x="4599004" y="221065"/>
                </a:cubicBezTo>
                <a:cubicBezTo>
                  <a:pt x="4751404" y="286059"/>
                  <a:pt x="4816398" y="346571"/>
                  <a:pt x="4935180" y="436218"/>
                </a:cubicBezTo>
                <a:cubicBezTo>
                  <a:pt x="5053962" y="525865"/>
                  <a:pt x="5224292" y="664818"/>
                  <a:pt x="5311698" y="758947"/>
                </a:cubicBezTo>
                <a:cubicBezTo>
                  <a:pt x="5399104" y="853076"/>
                  <a:pt x="5421516" y="873247"/>
                  <a:pt x="5459616" y="1000994"/>
                </a:cubicBezTo>
                <a:cubicBezTo>
                  <a:pt x="5497716" y="1128741"/>
                  <a:pt x="5535816" y="1348377"/>
                  <a:pt x="5540298" y="1525430"/>
                </a:cubicBezTo>
                <a:cubicBezTo>
                  <a:pt x="5544780" y="1702483"/>
                  <a:pt x="5522369" y="1897465"/>
                  <a:pt x="5486510" y="2063312"/>
                </a:cubicBezTo>
                <a:cubicBezTo>
                  <a:pt x="5450651" y="2229159"/>
                  <a:pt x="5361004" y="2430865"/>
                  <a:pt x="5325145" y="2520512"/>
                </a:cubicBezTo>
                <a:cubicBezTo>
                  <a:pt x="5289286" y="2610159"/>
                  <a:pt x="5280321" y="2605676"/>
                  <a:pt x="5271357" y="2601194"/>
                </a:cubicBezTo>
              </a:path>
            </a:pathLst>
          </a:cu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 name="Freeform 5"/>
          <p:cNvSpPr/>
          <p:nvPr/>
        </p:nvSpPr>
        <p:spPr>
          <a:xfrm>
            <a:off x="2321823" y="2985117"/>
            <a:ext cx="7055856" cy="3178303"/>
          </a:xfrm>
          <a:custGeom>
            <a:avLst/>
            <a:gdLst>
              <a:gd name="connsiteX0" fmla="*/ 44859 w 7055856"/>
              <a:gd name="connsiteY0" fmla="*/ 3106401 h 3178303"/>
              <a:gd name="connsiteX1" fmla="*/ 4518 w 7055856"/>
              <a:gd name="connsiteY1" fmla="*/ 2850907 h 3178303"/>
              <a:gd name="connsiteX2" fmla="*/ 138989 w 7055856"/>
              <a:gd name="connsiteY2" fmla="*/ 2474389 h 3178303"/>
              <a:gd name="connsiteX3" fmla="*/ 313801 w 7055856"/>
              <a:gd name="connsiteY3" fmla="*/ 2017189 h 3178303"/>
              <a:gd name="connsiteX4" fmla="*/ 623083 w 7055856"/>
              <a:gd name="connsiteY4" fmla="*/ 1640671 h 3178303"/>
              <a:gd name="connsiteX5" fmla="*/ 959259 w 7055856"/>
              <a:gd name="connsiteY5" fmla="*/ 1210365 h 3178303"/>
              <a:gd name="connsiteX6" fmla="*/ 1295436 w 7055856"/>
              <a:gd name="connsiteY6" fmla="*/ 927977 h 3178303"/>
              <a:gd name="connsiteX7" fmla="*/ 1671953 w 7055856"/>
              <a:gd name="connsiteY7" fmla="*/ 551459 h 3178303"/>
              <a:gd name="connsiteX8" fmla="*/ 2290518 w 7055856"/>
              <a:gd name="connsiteY8" fmla="*/ 282518 h 3178303"/>
              <a:gd name="connsiteX9" fmla="*/ 2828401 w 7055856"/>
              <a:gd name="connsiteY9" fmla="*/ 174942 h 3178303"/>
              <a:gd name="connsiteX10" fmla="*/ 3420071 w 7055856"/>
              <a:gd name="connsiteY10" fmla="*/ 53918 h 3178303"/>
              <a:gd name="connsiteX11" fmla="*/ 3850377 w 7055856"/>
              <a:gd name="connsiteY11" fmla="*/ 130 h 3178303"/>
              <a:gd name="connsiteX12" fmla="*/ 4428601 w 7055856"/>
              <a:gd name="connsiteY12" fmla="*/ 67365 h 3178303"/>
              <a:gd name="connsiteX13" fmla="*/ 5208530 w 7055856"/>
              <a:gd name="connsiteY13" fmla="*/ 174942 h 3178303"/>
              <a:gd name="connsiteX14" fmla="*/ 5853989 w 7055856"/>
              <a:gd name="connsiteY14" fmla="*/ 349754 h 3178303"/>
              <a:gd name="connsiteX15" fmla="*/ 6297742 w 7055856"/>
              <a:gd name="connsiteY15" fmla="*/ 672483 h 3178303"/>
              <a:gd name="connsiteX16" fmla="*/ 6674259 w 7055856"/>
              <a:gd name="connsiteY16" fmla="*/ 1143130 h 3178303"/>
              <a:gd name="connsiteX17" fmla="*/ 6983542 w 7055856"/>
              <a:gd name="connsiteY17" fmla="*/ 1815483 h 3178303"/>
              <a:gd name="connsiteX18" fmla="*/ 7050777 w 7055856"/>
              <a:gd name="connsiteY18" fmla="*/ 2555071 h 3178303"/>
              <a:gd name="connsiteX19" fmla="*/ 6889412 w 7055856"/>
              <a:gd name="connsiteY19" fmla="*/ 2971930 h 3178303"/>
              <a:gd name="connsiteX20" fmla="*/ 6754942 w 7055856"/>
              <a:gd name="connsiteY20" fmla="*/ 3160189 h 3178303"/>
              <a:gd name="connsiteX21" fmla="*/ 6768389 w 7055856"/>
              <a:gd name="connsiteY21" fmla="*/ 3160189 h 317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55856" h="3178303">
                <a:moveTo>
                  <a:pt x="44859" y="3106401"/>
                </a:moveTo>
                <a:cubicBezTo>
                  <a:pt x="16844" y="3031321"/>
                  <a:pt x="-11170" y="2956242"/>
                  <a:pt x="4518" y="2850907"/>
                </a:cubicBezTo>
                <a:cubicBezTo>
                  <a:pt x="20206" y="2745572"/>
                  <a:pt x="87442" y="2613342"/>
                  <a:pt x="138989" y="2474389"/>
                </a:cubicBezTo>
                <a:cubicBezTo>
                  <a:pt x="190536" y="2335436"/>
                  <a:pt x="233119" y="2156142"/>
                  <a:pt x="313801" y="2017189"/>
                </a:cubicBezTo>
                <a:cubicBezTo>
                  <a:pt x="394483" y="1878236"/>
                  <a:pt x="515507" y="1775142"/>
                  <a:pt x="623083" y="1640671"/>
                </a:cubicBezTo>
                <a:cubicBezTo>
                  <a:pt x="730659" y="1506200"/>
                  <a:pt x="847200" y="1329147"/>
                  <a:pt x="959259" y="1210365"/>
                </a:cubicBezTo>
                <a:cubicBezTo>
                  <a:pt x="1071318" y="1091583"/>
                  <a:pt x="1176654" y="1037795"/>
                  <a:pt x="1295436" y="927977"/>
                </a:cubicBezTo>
                <a:cubicBezTo>
                  <a:pt x="1414218" y="818159"/>
                  <a:pt x="1506106" y="659035"/>
                  <a:pt x="1671953" y="551459"/>
                </a:cubicBezTo>
                <a:cubicBezTo>
                  <a:pt x="1837800" y="443883"/>
                  <a:pt x="2097777" y="345271"/>
                  <a:pt x="2290518" y="282518"/>
                </a:cubicBezTo>
                <a:cubicBezTo>
                  <a:pt x="2483259" y="219765"/>
                  <a:pt x="2828401" y="174942"/>
                  <a:pt x="2828401" y="174942"/>
                </a:cubicBezTo>
                <a:cubicBezTo>
                  <a:pt x="3016660" y="136842"/>
                  <a:pt x="3249742" y="83053"/>
                  <a:pt x="3420071" y="53918"/>
                </a:cubicBezTo>
                <a:cubicBezTo>
                  <a:pt x="3590400" y="24783"/>
                  <a:pt x="3682289" y="-2111"/>
                  <a:pt x="3850377" y="130"/>
                </a:cubicBezTo>
                <a:cubicBezTo>
                  <a:pt x="4018465" y="2371"/>
                  <a:pt x="4428601" y="67365"/>
                  <a:pt x="4428601" y="67365"/>
                </a:cubicBezTo>
                <a:cubicBezTo>
                  <a:pt x="4654960" y="96500"/>
                  <a:pt x="4970965" y="127877"/>
                  <a:pt x="5208530" y="174942"/>
                </a:cubicBezTo>
                <a:cubicBezTo>
                  <a:pt x="5446095" y="222007"/>
                  <a:pt x="5672454" y="266831"/>
                  <a:pt x="5853989" y="349754"/>
                </a:cubicBezTo>
                <a:cubicBezTo>
                  <a:pt x="6035524" y="432677"/>
                  <a:pt x="6161030" y="540254"/>
                  <a:pt x="6297742" y="672483"/>
                </a:cubicBezTo>
                <a:cubicBezTo>
                  <a:pt x="6434454" y="804712"/>
                  <a:pt x="6559959" y="952630"/>
                  <a:pt x="6674259" y="1143130"/>
                </a:cubicBezTo>
                <a:cubicBezTo>
                  <a:pt x="6788559" y="1333630"/>
                  <a:pt x="6920789" y="1580159"/>
                  <a:pt x="6983542" y="1815483"/>
                </a:cubicBezTo>
                <a:cubicBezTo>
                  <a:pt x="7046295" y="2050807"/>
                  <a:pt x="7066465" y="2362330"/>
                  <a:pt x="7050777" y="2555071"/>
                </a:cubicBezTo>
                <a:cubicBezTo>
                  <a:pt x="7035089" y="2747812"/>
                  <a:pt x="6938718" y="2871077"/>
                  <a:pt x="6889412" y="2971930"/>
                </a:cubicBezTo>
                <a:cubicBezTo>
                  <a:pt x="6840106" y="3072783"/>
                  <a:pt x="6754942" y="3160189"/>
                  <a:pt x="6754942" y="3160189"/>
                </a:cubicBezTo>
                <a:cubicBezTo>
                  <a:pt x="6734772" y="3191565"/>
                  <a:pt x="6751580" y="3175877"/>
                  <a:pt x="6768389" y="3160189"/>
                </a:cubicBezTo>
              </a:path>
            </a:pathLst>
          </a:cu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TextBox 6"/>
          <p:cNvSpPr txBox="1"/>
          <p:nvPr/>
        </p:nvSpPr>
        <p:spPr>
          <a:xfrm>
            <a:off x="4267200" y="2731955"/>
            <a:ext cx="1162050" cy="584775"/>
          </a:xfrm>
          <a:prstGeom prst="rect">
            <a:avLst/>
          </a:prstGeom>
          <a:noFill/>
        </p:spPr>
        <p:txBody>
          <a:bodyPr wrap="square" rtlCol="0">
            <a:spAutoFit/>
          </a:bodyPr>
          <a:lstStyle/>
          <a:p>
            <a:r>
              <a:rPr lang="fa-IR" sz="3200" b="1" dirty="0">
                <a:solidFill>
                  <a:srgbClr val="FFFF00"/>
                </a:solidFill>
              </a:rPr>
              <a:t>420</a:t>
            </a:r>
            <a:endParaRPr lang="en-US" sz="3200" b="1" dirty="0">
              <a:solidFill>
                <a:srgbClr val="FFFF00"/>
              </a:solidFill>
            </a:endParaRPr>
          </a:p>
        </p:txBody>
      </p:sp>
      <p:sp>
        <p:nvSpPr>
          <p:cNvPr id="8" name="TextBox 7"/>
          <p:cNvSpPr txBox="1"/>
          <p:nvPr/>
        </p:nvSpPr>
        <p:spPr>
          <a:xfrm>
            <a:off x="5701353" y="3316730"/>
            <a:ext cx="985197" cy="584775"/>
          </a:xfrm>
          <a:prstGeom prst="rect">
            <a:avLst/>
          </a:prstGeom>
          <a:noFill/>
        </p:spPr>
        <p:txBody>
          <a:bodyPr wrap="square" rtlCol="0">
            <a:spAutoFit/>
          </a:bodyPr>
          <a:lstStyle/>
          <a:p>
            <a:r>
              <a:rPr lang="fa-IR" sz="3200" b="1" dirty="0">
                <a:solidFill>
                  <a:srgbClr val="FFFF00"/>
                </a:solidFill>
              </a:rPr>
              <a:t>400</a:t>
            </a:r>
            <a:endParaRPr lang="en-US" sz="3200" b="1" dirty="0">
              <a:solidFill>
                <a:srgbClr val="FFFF00"/>
              </a:solidFill>
            </a:endParaRPr>
          </a:p>
        </p:txBody>
      </p:sp>
      <p:sp>
        <p:nvSpPr>
          <p:cNvPr id="9" name="TextBox 8"/>
          <p:cNvSpPr txBox="1"/>
          <p:nvPr/>
        </p:nvSpPr>
        <p:spPr>
          <a:xfrm>
            <a:off x="6476180" y="4248794"/>
            <a:ext cx="1085850" cy="584775"/>
          </a:xfrm>
          <a:prstGeom prst="rect">
            <a:avLst/>
          </a:prstGeom>
          <a:noFill/>
        </p:spPr>
        <p:txBody>
          <a:bodyPr wrap="square" rtlCol="0">
            <a:spAutoFit/>
          </a:bodyPr>
          <a:lstStyle/>
          <a:p>
            <a:r>
              <a:rPr lang="fa-IR" sz="3200" b="1" dirty="0">
                <a:solidFill>
                  <a:srgbClr val="FFFF00"/>
                </a:solidFill>
              </a:rPr>
              <a:t>380</a:t>
            </a:r>
            <a:endParaRPr lang="en-US" sz="3200" b="1" dirty="0">
              <a:solidFill>
                <a:srgbClr val="FFFF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3729" y="6464766"/>
            <a:ext cx="3992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2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48128" y="2492896"/>
            <a:ext cx="3250704" cy="1965896"/>
          </a:xfrm>
        </p:spPr>
        <p:txBody>
          <a:bodyPr>
            <a:normAutofit/>
          </a:bodyPr>
          <a:lstStyle/>
          <a:p>
            <a:pPr algn="r" rtl="1"/>
            <a:r>
              <a:rPr lang="fa-IR" sz="1800" dirty="0">
                <a:solidFill>
                  <a:schemeClr val="tx1"/>
                </a:solidFill>
              </a:rPr>
              <a:t>اجزای نقشه توپوگرافی:</a:t>
            </a:r>
          </a:p>
          <a:p>
            <a:pPr marL="342900" indent="-342900" algn="r">
              <a:buFontTx/>
              <a:buChar char="-"/>
            </a:pPr>
            <a:r>
              <a:rPr lang="fa-IR" sz="1400" dirty="0">
                <a:solidFill>
                  <a:schemeClr val="tx1"/>
                </a:solidFill>
              </a:rPr>
              <a:t>عنوان</a:t>
            </a:r>
          </a:p>
          <a:p>
            <a:pPr marL="342900" indent="-342900" algn="r">
              <a:buFontTx/>
              <a:buChar char="-"/>
            </a:pPr>
            <a:r>
              <a:rPr lang="fa-IR" sz="1400" dirty="0">
                <a:solidFill>
                  <a:schemeClr val="tx1"/>
                </a:solidFill>
              </a:rPr>
              <a:t>راهنما </a:t>
            </a:r>
            <a:r>
              <a:rPr lang="en-US" sz="1400" dirty="0">
                <a:solidFill>
                  <a:schemeClr val="tx1"/>
                </a:solidFill>
              </a:rPr>
              <a:t>(legend)</a:t>
            </a:r>
          </a:p>
          <a:p>
            <a:pPr marL="342900" indent="-342900" algn="r">
              <a:buFontTx/>
              <a:buChar char="-"/>
            </a:pPr>
            <a:r>
              <a:rPr lang="fa-IR" sz="1400" dirty="0">
                <a:solidFill>
                  <a:schemeClr val="tx1"/>
                </a:solidFill>
              </a:rPr>
              <a:t>مقیاس </a:t>
            </a:r>
            <a:r>
              <a:rPr lang="en-US" sz="1400" dirty="0">
                <a:solidFill>
                  <a:schemeClr val="tx1"/>
                </a:solidFill>
              </a:rPr>
              <a:t>(Scale)</a:t>
            </a:r>
            <a:endParaRPr lang="fa-IR" sz="1400" dirty="0">
              <a:solidFill>
                <a:schemeClr val="tx1"/>
              </a:solidFill>
            </a:endParaRPr>
          </a:p>
          <a:p>
            <a:pPr marL="342900" indent="-342900" algn="r">
              <a:buFontTx/>
              <a:buChar char="-"/>
            </a:pPr>
            <a:r>
              <a:rPr lang="fa-IR" sz="1400" dirty="0">
                <a:solidFill>
                  <a:schemeClr val="tx1"/>
                </a:solidFill>
              </a:rPr>
              <a:t>علامت شمال </a:t>
            </a:r>
            <a:r>
              <a:rPr lang="en-US" sz="1400" dirty="0">
                <a:solidFill>
                  <a:schemeClr val="tx1"/>
                </a:solidFill>
              </a:rPr>
              <a:t>N</a:t>
            </a:r>
            <a:endParaRPr lang="fa-IR" sz="1400" dirty="0">
              <a:solidFill>
                <a:schemeClr val="tx1"/>
              </a:solidFill>
            </a:endParaRPr>
          </a:p>
          <a:p>
            <a:pPr marL="342900" indent="-342900" algn="r">
              <a:buFontTx/>
              <a:buChar char="-"/>
            </a:pPr>
            <a:r>
              <a:rPr lang="fa-IR" sz="1400" dirty="0">
                <a:solidFill>
                  <a:schemeClr val="tx1"/>
                </a:solidFill>
              </a:rPr>
              <a:t>منحنی های تراز </a:t>
            </a:r>
            <a:r>
              <a:rPr lang="en-US" sz="1400" dirty="0">
                <a:solidFill>
                  <a:schemeClr val="tx1"/>
                </a:solidFill>
              </a:rPr>
              <a:t>(Contour Line)</a:t>
            </a:r>
            <a:endParaRPr lang="fa-IR" sz="1400" dirty="0">
              <a:solidFill>
                <a:schemeClr val="tx1"/>
              </a:solidFill>
            </a:endParaRP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91744" y="2348880"/>
            <a:ext cx="3348038" cy="1883620"/>
          </a:xfrm>
          <a:prstGeom prst="round2DiagRect">
            <a:avLst>
              <a:gd name="adj1" fmla="val 16667"/>
              <a:gd name="adj2" fmla="val 0"/>
            </a:avLst>
          </a:prstGeom>
          <a:ln w="12700" cap="sq">
            <a:solidFill>
              <a:schemeClr val="accent6">
                <a:lumMod val="75000"/>
              </a:schemeClr>
            </a:solidFill>
            <a:miter lim="800000"/>
          </a:ln>
          <a:effectLst>
            <a:outerShdw blurRad="254000" algn="tl" rotWithShape="0">
              <a:srgbClr val="000000">
                <a:alpha val="43000"/>
              </a:srgbClr>
            </a:outerShdw>
          </a:effectLst>
        </p:spPr>
      </p:pic>
      <p:sp>
        <p:nvSpPr>
          <p:cNvPr id="5" name="Text Placeholder 4"/>
          <p:cNvSpPr>
            <a:spLocks noGrp="1"/>
          </p:cNvSpPr>
          <p:nvPr>
            <p:ph type="body" sz="quarter" idx="3"/>
          </p:nvPr>
        </p:nvSpPr>
        <p:spPr>
          <a:xfrm>
            <a:off x="3580235" y="92820"/>
            <a:ext cx="7056784" cy="2040036"/>
          </a:xfrm>
        </p:spPr>
        <p:txBody>
          <a:bodyPr>
            <a:noAutofit/>
          </a:bodyPr>
          <a:lstStyle/>
          <a:p>
            <a:pPr rtl="1"/>
            <a:r>
              <a:rPr lang="fa-IR" dirty="0">
                <a:solidFill>
                  <a:schemeClr val="accent6">
                    <a:lumMod val="50000"/>
                  </a:schemeClr>
                </a:solidFill>
                <a:cs typeface="2  Nazanin" pitchFamily="2" charset="-78"/>
              </a:rPr>
              <a:t>تعریف و مفهوم</a:t>
            </a:r>
          </a:p>
          <a:p>
            <a:pPr algn="just" rtl="1"/>
            <a:r>
              <a:rPr lang="fa-IR" sz="1800" dirty="0">
                <a:solidFill>
                  <a:schemeClr val="tx1"/>
                </a:solidFill>
                <a:cs typeface="2  Nazanin" pitchFamily="2" charset="-78"/>
              </a:rPr>
              <a:t>موضوع مهم نقشه توپوگرافی نمایش نامساوی های سطح زمین در روی سطح مسطح، به عبارتی نمایش ناهمواری ها یعنی اساسی ترین منظر جغرافیایی در روی سطح مستوی است. </a:t>
            </a:r>
          </a:p>
          <a:p>
            <a:pPr algn="just" rtl="1"/>
            <a:r>
              <a:rPr lang="fa-IR" sz="1800" dirty="0">
                <a:solidFill>
                  <a:schemeClr val="tx1"/>
                </a:solidFill>
                <a:cs typeface="2  Nazanin" pitchFamily="2" charset="-78"/>
              </a:rPr>
              <a:t>نقشه های توپوگرافی ، ناهمواری ها، شبکه زهکشی رودها و عوارض انسانی عمده را نشان می دهد اما نوع بهره برداری زمین، اشکال جزئی ناهمواری (عوارضی که اندازه آنها کوچکتر از فاصله منحنی ها باشد)، جزئیات پوشش گیاهی و انواع خاکها و ... روی این نقشه ها دیده نمی شوند</a:t>
            </a:r>
            <a:endParaRPr lang="en-US" sz="1800" dirty="0">
              <a:solidFill>
                <a:schemeClr val="tx1"/>
              </a:solidFill>
              <a:cs typeface="2  Nazanin" pitchFamily="2" charset="-78"/>
            </a:endParaRPr>
          </a:p>
        </p:txBody>
      </p:sp>
      <p:sp>
        <p:nvSpPr>
          <p:cNvPr id="6" name="Content Placeholder 5"/>
          <p:cNvSpPr>
            <a:spLocks noGrp="1"/>
          </p:cNvSpPr>
          <p:nvPr>
            <p:ph sz="quarter" idx="4"/>
          </p:nvPr>
        </p:nvSpPr>
        <p:spPr>
          <a:xfrm>
            <a:off x="3647729" y="4601629"/>
            <a:ext cx="6923113" cy="2232248"/>
          </a:xfrm>
        </p:spPr>
        <p:txBody>
          <a:bodyPr>
            <a:noAutofit/>
          </a:bodyPr>
          <a:lstStyle/>
          <a:p>
            <a:pPr marL="45720" indent="0" algn="just">
              <a:lnSpc>
                <a:spcPct val="150000"/>
              </a:lnSpc>
              <a:buNone/>
            </a:pPr>
            <a:r>
              <a:rPr lang="fa-IR" b="1" dirty="0">
                <a:solidFill>
                  <a:schemeClr val="tx1"/>
                </a:solidFill>
                <a:cs typeface="2  Nazanin" pitchFamily="2" charset="-78"/>
              </a:rPr>
              <a:t>منحنی های میزان یا ایزوهیپس ها یا کنتورها یا خطوط تراز نشانگر نقاط هم ارتفاع است که به وسیله خطوطی به هم متصل هستند شما در منابع انگلیسی با مترادفهایی چون؛ </a:t>
            </a:r>
            <a:r>
              <a:rPr lang="en-US" b="1" dirty="0" err="1">
                <a:solidFill>
                  <a:schemeClr val="tx1"/>
                </a:solidFill>
                <a:cs typeface="2  Nazanin" pitchFamily="2" charset="-78"/>
              </a:rPr>
              <a:t>Isoline</a:t>
            </a:r>
            <a:r>
              <a:rPr lang="fa-IR" b="1" dirty="0">
                <a:solidFill>
                  <a:schemeClr val="tx1"/>
                </a:solidFill>
                <a:cs typeface="2  Nazanin" pitchFamily="2" charset="-78"/>
              </a:rPr>
              <a:t>، </a:t>
            </a:r>
            <a:r>
              <a:rPr lang="en-US" b="1" dirty="0">
                <a:solidFill>
                  <a:schemeClr val="tx1"/>
                </a:solidFill>
                <a:cs typeface="2  Nazanin" pitchFamily="2" charset="-78"/>
              </a:rPr>
              <a:t>Contour Line</a:t>
            </a:r>
            <a:r>
              <a:rPr lang="fa-IR" b="1" dirty="0">
                <a:solidFill>
                  <a:schemeClr val="tx1"/>
                </a:solidFill>
                <a:cs typeface="2  Nazanin" pitchFamily="2" charset="-78"/>
              </a:rPr>
              <a:t>، </a:t>
            </a:r>
            <a:r>
              <a:rPr lang="en-US" b="1" dirty="0">
                <a:solidFill>
                  <a:schemeClr val="tx1"/>
                </a:solidFill>
                <a:cs typeface="2  Nazanin" pitchFamily="2" charset="-78"/>
              </a:rPr>
              <a:t>Isogram</a:t>
            </a:r>
            <a:r>
              <a:rPr lang="fa-IR" b="1" dirty="0">
                <a:solidFill>
                  <a:schemeClr val="tx1"/>
                </a:solidFill>
                <a:cs typeface="2  Nazanin" pitchFamily="2" charset="-78"/>
              </a:rPr>
              <a:t> و </a:t>
            </a:r>
            <a:r>
              <a:rPr lang="en-US" b="1" dirty="0" err="1">
                <a:solidFill>
                  <a:schemeClr val="tx1"/>
                </a:solidFill>
                <a:cs typeface="2  Nazanin" pitchFamily="2" charset="-78"/>
              </a:rPr>
              <a:t>Isopleth</a:t>
            </a:r>
            <a:r>
              <a:rPr lang="fa-IR" b="1" dirty="0">
                <a:solidFill>
                  <a:schemeClr val="tx1"/>
                </a:solidFill>
                <a:cs typeface="2  Nazanin" pitchFamily="2" charset="-78"/>
              </a:rPr>
              <a:t> هم مواجه خواهید شد. منحنی میزان سطح زمین را هیپسومتریک یا هم ارتفاع و در دریاها و اقیانوسها باتیمتریک یا هم ژرفا گویند. لذا به جای ایزوهیپسها ،در نقشه های دریایی ایزوبات ها مورد استفاده قرار می گیرند. </a:t>
            </a:r>
            <a:endParaRPr lang="en-US" b="1" dirty="0">
              <a:solidFill>
                <a:schemeClr val="tx1"/>
              </a:solidFill>
              <a:cs typeface="2  Nazanin" pitchFamily="2" charset="-78"/>
            </a:endParaRPr>
          </a:p>
        </p:txBody>
      </p:sp>
      <p:sp>
        <p:nvSpPr>
          <p:cNvPr id="7" name="Date Placeholder 6"/>
          <p:cNvSpPr>
            <a:spLocks noGrp="1"/>
          </p:cNvSpPr>
          <p:nvPr>
            <p:ph type="dt" sz="half" idx="10"/>
          </p:nvPr>
        </p:nvSpPr>
        <p:spPr>
          <a:xfrm>
            <a:off x="8688288" y="6172201"/>
            <a:ext cx="1522512" cy="365125"/>
          </a:xfrm>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p:txBody>
      </p:sp>
      <p:sp>
        <p:nvSpPr>
          <p:cNvPr id="13" name="TextBox 12"/>
          <p:cNvSpPr txBox="1"/>
          <p:nvPr/>
        </p:nvSpPr>
        <p:spPr>
          <a:xfrm>
            <a:off x="71956"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871"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114"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973902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1" y="49913"/>
            <a:ext cx="6267450" cy="6548624"/>
          </a:xfrm>
          <a:prstGeom prst="rect">
            <a:avLst/>
          </a:prstGeom>
        </p:spPr>
      </p:pic>
      <p:sp>
        <p:nvSpPr>
          <p:cNvPr id="9" name="Freeform 8"/>
          <p:cNvSpPr/>
          <p:nvPr/>
        </p:nvSpPr>
        <p:spPr>
          <a:xfrm>
            <a:off x="8564216" y="2610190"/>
            <a:ext cx="1457032" cy="1218860"/>
          </a:xfrm>
          <a:custGeom>
            <a:avLst/>
            <a:gdLst>
              <a:gd name="connsiteX0" fmla="*/ 103534 w 1457032"/>
              <a:gd name="connsiteY0" fmla="*/ 818810 h 1218860"/>
              <a:gd name="connsiteX1" fmla="*/ 8284 w 1457032"/>
              <a:gd name="connsiteY1" fmla="*/ 723560 h 1218860"/>
              <a:gd name="connsiteX2" fmla="*/ 27334 w 1457032"/>
              <a:gd name="connsiteY2" fmla="*/ 266360 h 1218860"/>
              <a:gd name="connsiteX3" fmla="*/ 122584 w 1457032"/>
              <a:gd name="connsiteY3" fmla="*/ 171110 h 1218860"/>
              <a:gd name="connsiteX4" fmla="*/ 179734 w 1457032"/>
              <a:gd name="connsiteY4" fmla="*/ 113960 h 1218860"/>
              <a:gd name="connsiteX5" fmla="*/ 255934 w 1457032"/>
              <a:gd name="connsiteY5" fmla="*/ 94910 h 1218860"/>
              <a:gd name="connsiteX6" fmla="*/ 389284 w 1457032"/>
              <a:gd name="connsiteY6" fmla="*/ 56810 h 1218860"/>
              <a:gd name="connsiteX7" fmla="*/ 522634 w 1457032"/>
              <a:gd name="connsiteY7" fmla="*/ 37760 h 1218860"/>
              <a:gd name="connsiteX8" fmla="*/ 1094134 w 1457032"/>
              <a:gd name="connsiteY8" fmla="*/ 75860 h 1218860"/>
              <a:gd name="connsiteX9" fmla="*/ 1208434 w 1457032"/>
              <a:gd name="connsiteY9" fmla="*/ 133010 h 1218860"/>
              <a:gd name="connsiteX10" fmla="*/ 1284634 w 1457032"/>
              <a:gd name="connsiteY10" fmla="*/ 228260 h 1218860"/>
              <a:gd name="connsiteX11" fmla="*/ 1303684 w 1457032"/>
              <a:gd name="connsiteY11" fmla="*/ 304460 h 1218860"/>
              <a:gd name="connsiteX12" fmla="*/ 1341784 w 1457032"/>
              <a:gd name="connsiteY12" fmla="*/ 437810 h 1218860"/>
              <a:gd name="connsiteX13" fmla="*/ 1437034 w 1457032"/>
              <a:gd name="connsiteY13" fmla="*/ 456860 h 1218860"/>
              <a:gd name="connsiteX14" fmla="*/ 1456084 w 1457032"/>
              <a:gd name="connsiteY14" fmla="*/ 818810 h 1218860"/>
              <a:gd name="connsiteX15" fmla="*/ 1417984 w 1457032"/>
              <a:gd name="connsiteY15" fmla="*/ 895010 h 1218860"/>
              <a:gd name="connsiteX16" fmla="*/ 1398934 w 1457032"/>
              <a:gd name="connsiteY16" fmla="*/ 1009310 h 1218860"/>
              <a:gd name="connsiteX17" fmla="*/ 1341784 w 1457032"/>
              <a:gd name="connsiteY17" fmla="*/ 1028360 h 1218860"/>
              <a:gd name="connsiteX18" fmla="*/ 1132234 w 1457032"/>
              <a:gd name="connsiteY18" fmla="*/ 1066460 h 1218860"/>
              <a:gd name="connsiteX19" fmla="*/ 979834 w 1457032"/>
              <a:gd name="connsiteY19" fmla="*/ 1104560 h 1218860"/>
              <a:gd name="connsiteX20" fmla="*/ 884584 w 1457032"/>
              <a:gd name="connsiteY20" fmla="*/ 1123610 h 1218860"/>
              <a:gd name="connsiteX21" fmla="*/ 827434 w 1457032"/>
              <a:gd name="connsiteY21" fmla="*/ 1161710 h 1218860"/>
              <a:gd name="connsiteX22" fmla="*/ 598834 w 1457032"/>
              <a:gd name="connsiteY22" fmla="*/ 1199810 h 1218860"/>
              <a:gd name="connsiteX23" fmla="*/ 503584 w 1457032"/>
              <a:gd name="connsiteY23" fmla="*/ 1218860 h 1218860"/>
              <a:gd name="connsiteX24" fmla="*/ 332134 w 1457032"/>
              <a:gd name="connsiteY24" fmla="*/ 1180760 h 1218860"/>
              <a:gd name="connsiteX25" fmla="*/ 274984 w 1457032"/>
              <a:gd name="connsiteY25" fmla="*/ 1123610 h 1218860"/>
              <a:gd name="connsiteX26" fmla="*/ 198784 w 1457032"/>
              <a:gd name="connsiteY26" fmla="*/ 990260 h 1218860"/>
              <a:gd name="connsiteX27" fmla="*/ 84484 w 1457032"/>
              <a:gd name="connsiteY27" fmla="*/ 875960 h 1218860"/>
              <a:gd name="connsiteX28" fmla="*/ 65434 w 1457032"/>
              <a:gd name="connsiteY28" fmla="*/ 780710 h 121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7032" h="1218860">
                <a:moveTo>
                  <a:pt x="103534" y="818810"/>
                </a:moveTo>
                <a:cubicBezTo>
                  <a:pt x="71784" y="787060"/>
                  <a:pt x="14419" y="768040"/>
                  <a:pt x="8284" y="723560"/>
                </a:cubicBezTo>
                <a:cubicBezTo>
                  <a:pt x="-12558" y="572458"/>
                  <a:pt x="10490" y="417959"/>
                  <a:pt x="27334" y="266360"/>
                </a:cubicBezTo>
                <a:cubicBezTo>
                  <a:pt x="33036" y="215042"/>
                  <a:pt x="91482" y="197028"/>
                  <a:pt x="122584" y="171110"/>
                </a:cubicBezTo>
                <a:cubicBezTo>
                  <a:pt x="143280" y="153863"/>
                  <a:pt x="156343" y="127326"/>
                  <a:pt x="179734" y="113960"/>
                </a:cubicBezTo>
                <a:cubicBezTo>
                  <a:pt x="202466" y="100970"/>
                  <a:pt x="230760" y="102103"/>
                  <a:pt x="255934" y="94910"/>
                </a:cubicBezTo>
                <a:cubicBezTo>
                  <a:pt x="327342" y="74508"/>
                  <a:pt x="307398" y="71698"/>
                  <a:pt x="389284" y="56810"/>
                </a:cubicBezTo>
                <a:cubicBezTo>
                  <a:pt x="433461" y="48778"/>
                  <a:pt x="478184" y="44110"/>
                  <a:pt x="522634" y="37760"/>
                </a:cubicBezTo>
                <a:cubicBezTo>
                  <a:pt x="740475" y="-34854"/>
                  <a:pt x="585270" y="8011"/>
                  <a:pt x="1094134" y="75860"/>
                </a:cubicBezTo>
                <a:cubicBezTo>
                  <a:pt x="1143428" y="82433"/>
                  <a:pt x="1168298" y="106253"/>
                  <a:pt x="1208434" y="133010"/>
                </a:cubicBezTo>
                <a:cubicBezTo>
                  <a:pt x="1267987" y="371224"/>
                  <a:pt x="1175316" y="91613"/>
                  <a:pt x="1284634" y="228260"/>
                </a:cubicBezTo>
                <a:cubicBezTo>
                  <a:pt x="1300990" y="248704"/>
                  <a:pt x="1296795" y="279201"/>
                  <a:pt x="1303684" y="304460"/>
                </a:cubicBezTo>
                <a:cubicBezTo>
                  <a:pt x="1315848" y="349060"/>
                  <a:pt x="1311342" y="403019"/>
                  <a:pt x="1341784" y="437810"/>
                </a:cubicBezTo>
                <a:cubicBezTo>
                  <a:pt x="1363106" y="462178"/>
                  <a:pt x="1405284" y="450510"/>
                  <a:pt x="1437034" y="456860"/>
                </a:cubicBezTo>
                <a:cubicBezTo>
                  <a:pt x="1443384" y="577510"/>
                  <a:pt x="1461332" y="698107"/>
                  <a:pt x="1456084" y="818810"/>
                </a:cubicBezTo>
                <a:cubicBezTo>
                  <a:pt x="1454850" y="847181"/>
                  <a:pt x="1426144" y="867810"/>
                  <a:pt x="1417984" y="895010"/>
                </a:cubicBezTo>
                <a:cubicBezTo>
                  <a:pt x="1406885" y="932007"/>
                  <a:pt x="1418098" y="975774"/>
                  <a:pt x="1398934" y="1009310"/>
                </a:cubicBezTo>
                <a:cubicBezTo>
                  <a:pt x="1388971" y="1026745"/>
                  <a:pt x="1361419" y="1024153"/>
                  <a:pt x="1341784" y="1028360"/>
                </a:cubicBezTo>
                <a:cubicBezTo>
                  <a:pt x="1272365" y="1043236"/>
                  <a:pt x="1201706" y="1051834"/>
                  <a:pt x="1132234" y="1066460"/>
                </a:cubicBezTo>
                <a:cubicBezTo>
                  <a:pt x="1080994" y="1077247"/>
                  <a:pt x="1031181" y="1094291"/>
                  <a:pt x="979834" y="1104560"/>
                </a:cubicBezTo>
                <a:lnTo>
                  <a:pt x="884584" y="1123610"/>
                </a:lnTo>
                <a:cubicBezTo>
                  <a:pt x="865534" y="1136310"/>
                  <a:pt x="849556" y="1155811"/>
                  <a:pt x="827434" y="1161710"/>
                </a:cubicBezTo>
                <a:cubicBezTo>
                  <a:pt x="752791" y="1181615"/>
                  <a:pt x="674910" y="1186385"/>
                  <a:pt x="598834" y="1199810"/>
                </a:cubicBezTo>
                <a:cubicBezTo>
                  <a:pt x="566948" y="1205437"/>
                  <a:pt x="535334" y="1212510"/>
                  <a:pt x="503584" y="1218860"/>
                </a:cubicBezTo>
                <a:cubicBezTo>
                  <a:pt x="446434" y="1206160"/>
                  <a:pt x="386175" y="1203277"/>
                  <a:pt x="332134" y="1180760"/>
                </a:cubicBezTo>
                <a:cubicBezTo>
                  <a:pt x="307266" y="1170398"/>
                  <a:pt x="292231" y="1144306"/>
                  <a:pt x="274984" y="1123610"/>
                </a:cubicBezTo>
                <a:cubicBezTo>
                  <a:pt x="232791" y="1072978"/>
                  <a:pt x="232661" y="1049545"/>
                  <a:pt x="198784" y="990260"/>
                </a:cubicBezTo>
                <a:cubicBezTo>
                  <a:pt x="157000" y="917138"/>
                  <a:pt x="159686" y="932361"/>
                  <a:pt x="84484" y="875960"/>
                </a:cubicBezTo>
                <a:lnTo>
                  <a:pt x="65434" y="780710"/>
                </a:lnTo>
              </a:path>
            </a:pathLst>
          </a:cu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1" name="Freeform 10"/>
          <p:cNvSpPr/>
          <p:nvPr/>
        </p:nvSpPr>
        <p:spPr>
          <a:xfrm>
            <a:off x="7753350" y="2247900"/>
            <a:ext cx="3162300" cy="2152650"/>
          </a:xfrm>
          <a:custGeom>
            <a:avLst/>
            <a:gdLst>
              <a:gd name="connsiteX0" fmla="*/ 438150 w 2495550"/>
              <a:gd name="connsiteY0" fmla="*/ 133350 h 2209800"/>
              <a:gd name="connsiteX1" fmla="*/ 533400 w 2495550"/>
              <a:gd name="connsiteY1" fmla="*/ 76200 h 2209800"/>
              <a:gd name="connsiteX2" fmla="*/ 647700 w 2495550"/>
              <a:gd name="connsiteY2" fmla="*/ 19050 h 2209800"/>
              <a:gd name="connsiteX3" fmla="*/ 1885950 w 2495550"/>
              <a:gd name="connsiteY3" fmla="*/ 38100 h 2209800"/>
              <a:gd name="connsiteX4" fmla="*/ 1924050 w 2495550"/>
              <a:gd name="connsiteY4" fmla="*/ 95250 h 2209800"/>
              <a:gd name="connsiteX5" fmla="*/ 2057400 w 2495550"/>
              <a:gd name="connsiteY5" fmla="*/ 152400 h 2209800"/>
              <a:gd name="connsiteX6" fmla="*/ 2095500 w 2495550"/>
              <a:gd name="connsiteY6" fmla="*/ 209550 h 2209800"/>
              <a:gd name="connsiteX7" fmla="*/ 2171700 w 2495550"/>
              <a:gd name="connsiteY7" fmla="*/ 266700 h 2209800"/>
              <a:gd name="connsiteX8" fmla="*/ 2228850 w 2495550"/>
              <a:gd name="connsiteY8" fmla="*/ 457200 h 2209800"/>
              <a:gd name="connsiteX9" fmla="*/ 2343150 w 2495550"/>
              <a:gd name="connsiteY9" fmla="*/ 590550 h 2209800"/>
              <a:gd name="connsiteX10" fmla="*/ 2362200 w 2495550"/>
              <a:gd name="connsiteY10" fmla="*/ 723900 h 2209800"/>
              <a:gd name="connsiteX11" fmla="*/ 2419350 w 2495550"/>
              <a:gd name="connsiteY11" fmla="*/ 800100 h 2209800"/>
              <a:gd name="connsiteX12" fmla="*/ 2438400 w 2495550"/>
              <a:gd name="connsiteY12" fmla="*/ 933450 h 2209800"/>
              <a:gd name="connsiteX13" fmla="*/ 2495550 w 2495550"/>
              <a:gd name="connsiteY13" fmla="*/ 1047750 h 2209800"/>
              <a:gd name="connsiteX14" fmla="*/ 2438400 w 2495550"/>
              <a:gd name="connsiteY14" fmla="*/ 1714500 h 2209800"/>
              <a:gd name="connsiteX15" fmla="*/ 2419350 w 2495550"/>
              <a:gd name="connsiteY15" fmla="*/ 1771650 h 2209800"/>
              <a:gd name="connsiteX16" fmla="*/ 2324100 w 2495550"/>
              <a:gd name="connsiteY16" fmla="*/ 1866900 h 2209800"/>
              <a:gd name="connsiteX17" fmla="*/ 2247900 w 2495550"/>
              <a:gd name="connsiteY17" fmla="*/ 1885950 h 2209800"/>
              <a:gd name="connsiteX18" fmla="*/ 2209800 w 2495550"/>
              <a:gd name="connsiteY18" fmla="*/ 1962150 h 2209800"/>
              <a:gd name="connsiteX19" fmla="*/ 2076450 w 2495550"/>
              <a:gd name="connsiteY19" fmla="*/ 2076450 h 2209800"/>
              <a:gd name="connsiteX20" fmla="*/ 2019300 w 2495550"/>
              <a:gd name="connsiteY20" fmla="*/ 2095500 h 2209800"/>
              <a:gd name="connsiteX21" fmla="*/ 1981200 w 2495550"/>
              <a:gd name="connsiteY21" fmla="*/ 2171700 h 2209800"/>
              <a:gd name="connsiteX22" fmla="*/ 1828800 w 2495550"/>
              <a:gd name="connsiteY22" fmla="*/ 2152650 h 2209800"/>
              <a:gd name="connsiteX23" fmla="*/ 1314450 w 2495550"/>
              <a:gd name="connsiteY23" fmla="*/ 2209800 h 2209800"/>
              <a:gd name="connsiteX24" fmla="*/ 457200 w 2495550"/>
              <a:gd name="connsiteY24" fmla="*/ 2171700 h 2209800"/>
              <a:gd name="connsiteX25" fmla="*/ 400050 w 2495550"/>
              <a:gd name="connsiteY25" fmla="*/ 2133600 h 2209800"/>
              <a:gd name="connsiteX26" fmla="*/ 342900 w 2495550"/>
              <a:gd name="connsiteY26" fmla="*/ 2019300 h 2209800"/>
              <a:gd name="connsiteX27" fmla="*/ 323850 w 2495550"/>
              <a:gd name="connsiteY27" fmla="*/ 1885950 h 2209800"/>
              <a:gd name="connsiteX28" fmla="*/ 304800 w 2495550"/>
              <a:gd name="connsiteY28" fmla="*/ 1600200 h 2209800"/>
              <a:gd name="connsiteX29" fmla="*/ 285750 w 2495550"/>
              <a:gd name="connsiteY29" fmla="*/ 1504950 h 2209800"/>
              <a:gd name="connsiteX30" fmla="*/ 190500 w 2495550"/>
              <a:gd name="connsiteY30" fmla="*/ 1352550 h 2209800"/>
              <a:gd name="connsiteX31" fmla="*/ 38100 w 2495550"/>
              <a:gd name="connsiteY31" fmla="*/ 933450 h 2209800"/>
              <a:gd name="connsiteX32" fmla="*/ 0 w 2495550"/>
              <a:gd name="connsiteY32" fmla="*/ 876300 h 2209800"/>
              <a:gd name="connsiteX33" fmla="*/ 19050 w 2495550"/>
              <a:gd name="connsiteY33" fmla="*/ 628650 h 2209800"/>
              <a:gd name="connsiteX34" fmla="*/ 95250 w 2495550"/>
              <a:gd name="connsiteY34" fmla="*/ 514350 h 2209800"/>
              <a:gd name="connsiteX35" fmla="*/ 190500 w 2495550"/>
              <a:gd name="connsiteY35" fmla="*/ 419100 h 2209800"/>
              <a:gd name="connsiteX36" fmla="*/ 247650 w 2495550"/>
              <a:gd name="connsiteY36" fmla="*/ 342900 h 2209800"/>
              <a:gd name="connsiteX37" fmla="*/ 323850 w 2495550"/>
              <a:gd name="connsiteY37" fmla="*/ 285750 h 2209800"/>
              <a:gd name="connsiteX38" fmla="*/ 476250 w 2495550"/>
              <a:gd name="connsiteY38" fmla="*/ 133350 h 2209800"/>
              <a:gd name="connsiteX39" fmla="*/ 533400 w 2495550"/>
              <a:gd name="connsiteY39" fmla="*/ 76200 h 2209800"/>
              <a:gd name="connsiteX40" fmla="*/ 571500 w 2495550"/>
              <a:gd name="connsiteY40"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95550" h="2209800">
                <a:moveTo>
                  <a:pt x="438150" y="133350"/>
                </a:moveTo>
                <a:cubicBezTo>
                  <a:pt x="469900" y="114300"/>
                  <a:pt x="500282" y="92759"/>
                  <a:pt x="533400" y="76200"/>
                </a:cubicBezTo>
                <a:cubicBezTo>
                  <a:pt x="691141" y="-2670"/>
                  <a:pt x="483916" y="128239"/>
                  <a:pt x="647700" y="19050"/>
                </a:cubicBezTo>
                <a:lnTo>
                  <a:pt x="1885950" y="38100"/>
                </a:lnTo>
                <a:cubicBezTo>
                  <a:pt x="1908805" y="39464"/>
                  <a:pt x="1907861" y="79061"/>
                  <a:pt x="1924050" y="95250"/>
                </a:cubicBezTo>
                <a:cubicBezTo>
                  <a:pt x="1967903" y="139103"/>
                  <a:pt x="1999106" y="137827"/>
                  <a:pt x="2057400" y="152400"/>
                </a:cubicBezTo>
                <a:cubicBezTo>
                  <a:pt x="2070100" y="171450"/>
                  <a:pt x="2079311" y="193361"/>
                  <a:pt x="2095500" y="209550"/>
                </a:cubicBezTo>
                <a:cubicBezTo>
                  <a:pt x="2117951" y="232001"/>
                  <a:pt x="2153246" y="240864"/>
                  <a:pt x="2171700" y="266700"/>
                </a:cubicBezTo>
                <a:cubicBezTo>
                  <a:pt x="2236450" y="357350"/>
                  <a:pt x="2127311" y="355661"/>
                  <a:pt x="2228850" y="457200"/>
                </a:cubicBezTo>
                <a:cubicBezTo>
                  <a:pt x="2308451" y="536801"/>
                  <a:pt x="2269836" y="492797"/>
                  <a:pt x="2343150" y="590550"/>
                </a:cubicBezTo>
                <a:cubicBezTo>
                  <a:pt x="2349500" y="635000"/>
                  <a:pt x="2346855" y="681702"/>
                  <a:pt x="2362200" y="723900"/>
                </a:cubicBezTo>
                <a:cubicBezTo>
                  <a:pt x="2373050" y="753738"/>
                  <a:pt x="2408500" y="770262"/>
                  <a:pt x="2419350" y="800100"/>
                </a:cubicBezTo>
                <a:cubicBezTo>
                  <a:pt x="2434695" y="842298"/>
                  <a:pt x="2425195" y="890534"/>
                  <a:pt x="2438400" y="933450"/>
                </a:cubicBezTo>
                <a:cubicBezTo>
                  <a:pt x="2450927" y="974163"/>
                  <a:pt x="2476500" y="1009650"/>
                  <a:pt x="2495550" y="1047750"/>
                </a:cubicBezTo>
                <a:cubicBezTo>
                  <a:pt x="2476500" y="1270000"/>
                  <a:pt x="2461752" y="1492661"/>
                  <a:pt x="2438400" y="1714500"/>
                </a:cubicBezTo>
                <a:cubicBezTo>
                  <a:pt x="2436298" y="1734470"/>
                  <a:pt x="2431398" y="1755586"/>
                  <a:pt x="2419350" y="1771650"/>
                </a:cubicBezTo>
                <a:cubicBezTo>
                  <a:pt x="2392409" y="1807571"/>
                  <a:pt x="2361460" y="1841993"/>
                  <a:pt x="2324100" y="1866900"/>
                </a:cubicBezTo>
                <a:cubicBezTo>
                  <a:pt x="2302315" y="1881423"/>
                  <a:pt x="2273300" y="1879600"/>
                  <a:pt x="2247900" y="1885950"/>
                </a:cubicBezTo>
                <a:cubicBezTo>
                  <a:pt x="2235200" y="1911350"/>
                  <a:pt x="2226839" y="1939432"/>
                  <a:pt x="2209800" y="1962150"/>
                </a:cubicBezTo>
                <a:cubicBezTo>
                  <a:pt x="2181678" y="1999646"/>
                  <a:pt x="2122526" y="2053412"/>
                  <a:pt x="2076450" y="2076450"/>
                </a:cubicBezTo>
                <a:cubicBezTo>
                  <a:pt x="2058489" y="2085430"/>
                  <a:pt x="2038350" y="2089150"/>
                  <a:pt x="2019300" y="2095500"/>
                </a:cubicBezTo>
                <a:cubicBezTo>
                  <a:pt x="2006600" y="2120900"/>
                  <a:pt x="2008400" y="2163540"/>
                  <a:pt x="1981200" y="2171700"/>
                </a:cubicBezTo>
                <a:cubicBezTo>
                  <a:pt x="1932164" y="2186411"/>
                  <a:pt x="1879912" y="2149729"/>
                  <a:pt x="1828800" y="2152650"/>
                </a:cubicBezTo>
                <a:cubicBezTo>
                  <a:pt x="1656576" y="2162491"/>
                  <a:pt x="1485900" y="2190750"/>
                  <a:pt x="1314450" y="2209800"/>
                </a:cubicBezTo>
                <a:cubicBezTo>
                  <a:pt x="1028700" y="2197100"/>
                  <a:pt x="742244" y="2195454"/>
                  <a:pt x="457200" y="2171700"/>
                </a:cubicBezTo>
                <a:cubicBezTo>
                  <a:pt x="434384" y="2169799"/>
                  <a:pt x="416239" y="2149789"/>
                  <a:pt x="400050" y="2133600"/>
                </a:cubicBezTo>
                <a:cubicBezTo>
                  <a:pt x="363121" y="2096671"/>
                  <a:pt x="358394" y="2065781"/>
                  <a:pt x="342900" y="2019300"/>
                </a:cubicBezTo>
                <a:cubicBezTo>
                  <a:pt x="336550" y="1974850"/>
                  <a:pt x="327915" y="1930667"/>
                  <a:pt x="323850" y="1885950"/>
                </a:cubicBezTo>
                <a:cubicBezTo>
                  <a:pt x="315207" y="1790881"/>
                  <a:pt x="314299" y="1695188"/>
                  <a:pt x="304800" y="1600200"/>
                </a:cubicBezTo>
                <a:cubicBezTo>
                  <a:pt x="301578" y="1567982"/>
                  <a:pt x="297775" y="1535013"/>
                  <a:pt x="285750" y="1504950"/>
                </a:cubicBezTo>
                <a:cubicBezTo>
                  <a:pt x="187018" y="1258121"/>
                  <a:pt x="267567" y="1522097"/>
                  <a:pt x="190500" y="1352550"/>
                </a:cubicBezTo>
                <a:cubicBezTo>
                  <a:pt x="161150" y="1287979"/>
                  <a:pt x="45556" y="944634"/>
                  <a:pt x="38100" y="933450"/>
                </a:cubicBezTo>
                <a:lnTo>
                  <a:pt x="0" y="876300"/>
                </a:lnTo>
                <a:cubicBezTo>
                  <a:pt x="6350" y="793750"/>
                  <a:pt x="-2020" y="708718"/>
                  <a:pt x="19050" y="628650"/>
                </a:cubicBezTo>
                <a:cubicBezTo>
                  <a:pt x="30703" y="584367"/>
                  <a:pt x="62871" y="546729"/>
                  <a:pt x="95250" y="514350"/>
                </a:cubicBezTo>
                <a:cubicBezTo>
                  <a:pt x="127000" y="482600"/>
                  <a:pt x="160669" y="452660"/>
                  <a:pt x="190500" y="419100"/>
                </a:cubicBezTo>
                <a:cubicBezTo>
                  <a:pt x="211594" y="395370"/>
                  <a:pt x="225199" y="365351"/>
                  <a:pt x="247650" y="342900"/>
                </a:cubicBezTo>
                <a:cubicBezTo>
                  <a:pt x="270101" y="320449"/>
                  <a:pt x="300445" y="307204"/>
                  <a:pt x="323850" y="285750"/>
                </a:cubicBezTo>
                <a:cubicBezTo>
                  <a:pt x="376809" y="237205"/>
                  <a:pt x="425450" y="184150"/>
                  <a:pt x="476250" y="133350"/>
                </a:cubicBezTo>
                <a:cubicBezTo>
                  <a:pt x="495300" y="114300"/>
                  <a:pt x="521352" y="100297"/>
                  <a:pt x="533400" y="76200"/>
                </a:cubicBezTo>
                <a:lnTo>
                  <a:pt x="571500" y="0"/>
                </a:lnTo>
              </a:path>
            </a:pathLst>
          </a:cu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3" name="Freeform 12"/>
          <p:cNvSpPr/>
          <p:nvPr/>
        </p:nvSpPr>
        <p:spPr>
          <a:xfrm>
            <a:off x="7111506" y="1431291"/>
            <a:ext cx="4528043" cy="3766769"/>
          </a:xfrm>
          <a:custGeom>
            <a:avLst/>
            <a:gdLst>
              <a:gd name="connsiteX0" fmla="*/ 518607 w 3738057"/>
              <a:gd name="connsiteY0" fmla="*/ 342900 h 3581400"/>
              <a:gd name="connsiteX1" fmla="*/ 613857 w 3738057"/>
              <a:gd name="connsiteY1" fmla="*/ 323850 h 3581400"/>
              <a:gd name="connsiteX2" fmla="*/ 728157 w 3738057"/>
              <a:gd name="connsiteY2" fmla="*/ 209550 h 3581400"/>
              <a:gd name="connsiteX3" fmla="*/ 804357 w 3738057"/>
              <a:gd name="connsiteY3" fmla="*/ 190500 h 3581400"/>
              <a:gd name="connsiteX4" fmla="*/ 956757 w 3738057"/>
              <a:gd name="connsiteY4" fmla="*/ 133350 h 3581400"/>
              <a:gd name="connsiteX5" fmla="*/ 1223457 w 3738057"/>
              <a:gd name="connsiteY5" fmla="*/ 114300 h 3581400"/>
              <a:gd name="connsiteX6" fmla="*/ 1433007 w 3738057"/>
              <a:gd name="connsiteY6" fmla="*/ 95250 h 3581400"/>
              <a:gd name="connsiteX7" fmla="*/ 1490157 w 3738057"/>
              <a:gd name="connsiteY7" fmla="*/ 57150 h 3581400"/>
              <a:gd name="connsiteX8" fmla="*/ 1680657 w 3738057"/>
              <a:gd name="connsiteY8" fmla="*/ 0 h 3581400"/>
              <a:gd name="connsiteX9" fmla="*/ 2137857 w 3738057"/>
              <a:gd name="connsiteY9" fmla="*/ 19050 h 3581400"/>
              <a:gd name="connsiteX10" fmla="*/ 2156907 w 3738057"/>
              <a:gd name="connsiteY10" fmla="*/ 95250 h 3581400"/>
              <a:gd name="connsiteX11" fmla="*/ 2214057 w 3738057"/>
              <a:gd name="connsiteY11" fmla="*/ 152400 h 3581400"/>
              <a:gd name="connsiteX12" fmla="*/ 2309307 w 3738057"/>
              <a:gd name="connsiteY12" fmla="*/ 171450 h 3581400"/>
              <a:gd name="connsiteX13" fmla="*/ 2404557 w 3738057"/>
              <a:gd name="connsiteY13" fmla="*/ 209550 h 3581400"/>
              <a:gd name="connsiteX14" fmla="*/ 2709357 w 3738057"/>
              <a:gd name="connsiteY14" fmla="*/ 247650 h 3581400"/>
              <a:gd name="connsiteX15" fmla="*/ 2823657 w 3738057"/>
              <a:gd name="connsiteY15" fmla="*/ 285750 h 3581400"/>
              <a:gd name="connsiteX16" fmla="*/ 2976057 w 3738057"/>
              <a:gd name="connsiteY16" fmla="*/ 342900 h 3581400"/>
              <a:gd name="connsiteX17" fmla="*/ 3033207 w 3738057"/>
              <a:gd name="connsiteY17" fmla="*/ 381000 h 3581400"/>
              <a:gd name="connsiteX18" fmla="*/ 3090357 w 3738057"/>
              <a:gd name="connsiteY18" fmla="*/ 400050 h 3581400"/>
              <a:gd name="connsiteX19" fmla="*/ 3166557 w 3738057"/>
              <a:gd name="connsiteY19" fmla="*/ 476250 h 3581400"/>
              <a:gd name="connsiteX20" fmla="*/ 3185607 w 3738057"/>
              <a:gd name="connsiteY20" fmla="*/ 590550 h 3581400"/>
              <a:gd name="connsiteX21" fmla="*/ 3318957 w 3738057"/>
              <a:gd name="connsiteY21" fmla="*/ 742950 h 3581400"/>
              <a:gd name="connsiteX22" fmla="*/ 3357057 w 3738057"/>
              <a:gd name="connsiteY22" fmla="*/ 800100 h 3581400"/>
              <a:gd name="connsiteX23" fmla="*/ 3433257 w 3738057"/>
              <a:gd name="connsiteY23" fmla="*/ 857250 h 3581400"/>
              <a:gd name="connsiteX24" fmla="*/ 3509457 w 3738057"/>
              <a:gd name="connsiteY24" fmla="*/ 933450 h 3581400"/>
              <a:gd name="connsiteX25" fmla="*/ 3528507 w 3738057"/>
              <a:gd name="connsiteY25" fmla="*/ 1009650 h 3581400"/>
              <a:gd name="connsiteX26" fmla="*/ 3566607 w 3738057"/>
              <a:gd name="connsiteY26" fmla="*/ 1200150 h 3581400"/>
              <a:gd name="connsiteX27" fmla="*/ 3623757 w 3738057"/>
              <a:gd name="connsiteY27" fmla="*/ 1238250 h 3581400"/>
              <a:gd name="connsiteX28" fmla="*/ 3642807 w 3738057"/>
              <a:gd name="connsiteY28" fmla="*/ 1333500 h 3581400"/>
              <a:gd name="connsiteX29" fmla="*/ 3661857 w 3738057"/>
              <a:gd name="connsiteY29" fmla="*/ 1390650 h 3581400"/>
              <a:gd name="connsiteX30" fmla="*/ 3680907 w 3738057"/>
              <a:gd name="connsiteY30" fmla="*/ 1524000 h 3581400"/>
              <a:gd name="connsiteX31" fmla="*/ 3699957 w 3738057"/>
              <a:gd name="connsiteY31" fmla="*/ 1600200 h 3581400"/>
              <a:gd name="connsiteX32" fmla="*/ 3738057 w 3738057"/>
              <a:gd name="connsiteY32" fmla="*/ 1828800 h 3581400"/>
              <a:gd name="connsiteX33" fmla="*/ 3699957 w 3738057"/>
              <a:gd name="connsiteY33" fmla="*/ 2381250 h 3581400"/>
              <a:gd name="connsiteX34" fmla="*/ 3661857 w 3738057"/>
              <a:gd name="connsiteY34" fmla="*/ 2495550 h 3581400"/>
              <a:gd name="connsiteX35" fmla="*/ 3642807 w 3738057"/>
              <a:gd name="connsiteY35" fmla="*/ 2552700 h 3581400"/>
              <a:gd name="connsiteX36" fmla="*/ 3585657 w 3738057"/>
              <a:gd name="connsiteY36" fmla="*/ 2628900 h 3581400"/>
              <a:gd name="connsiteX37" fmla="*/ 3566607 w 3738057"/>
              <a:gd name="connsiteY37" fmla="*/ 2686050 h 3581400"/>
              <a:gd name="connsiteX38" fmla="*/ 3509457 w 3738057"/>
              <a:gd name="connsiteY38" fmla="*/ 2895600 h 3581400"/>
              <a:gd name="connsiteX39" fmla="*/ 3376107 w 3738057"/>
              <a:gd name="connsiteY39" fmla="*/ 3009900 h 3581400"/>
              <a:gd name="connsiteX40" fmla="*/ 3338007 w 3738057"/>
              <a:gd name="connsiteY40" fmla="*/ 3086100 h 3581400"/>
              <a:gd name="connsiteX41" fmla="*/ 3242757 w 3738057"/>
              <a:gd name="connsiteY41" fmla="*/ 3105150 h 3581400"/>
              <a:gd name="connsiteX42" fmla="*/ 3185607 w 3738057"/>
              <a:gd name="connsiteY42" fmla="*/ 3124200 h 3581400"/>
              <a:gd name="connsiteX43" fmla="*/ 3128457 w 3738057"/>
              <a:gd name="connsiteY43" fmla="*/ 3162300 h 3581400"/>
              <a:gd name="connsiteX44" fmla="*/ 3033207 w 3738057"/>
              <a:gd name="connsiteY44" fmla="*/ 3181350 h 3581400"/>
              <a:gd name="connsiteX45" fmla="*/ 2976057 w 3738057"/>
              <a:gd name="connsiteY45" fmla="*/ 3200400 h 3581400"/>
              <a:gd name="connsiteX46" fmla="*/ 2766507 w 3738057"/>
              <a:gd name="connsiteY46" fmla="*/ 3238500 h 3581400"/>
              <a:gd name="connsiteX47" fmla="*/ 2690307 w 3738057"/>
              <a:gd name="connsiteY47" fmla="*/ 3295650 h 3581400"/>
              <a:gd name="connsiteX48" fmla="*/ 2614107 w 3738057"/>
              <a:gd name="connsiteY48" fmla="*/ 3314700 h 3581400"/>
              <a:gd name="connsiteX49" fmla="*/ 2518857 w 3738057"/>
              <a:gd name="connsiteY49" fmla="*/ 3352800 h 3581400"/>
              <a:gd name="connsiteX50" fmla="*/ 2328357 w 3738057"/>
              <a:gd name="connsiteY50" fmla="*/ 3448050 h 3581400"/>
              <a:gd name="connsiteX51" fmla="*/ 2118807 w 3738057"/>
              <a:gd name="connsiteY51" fmla="*/ 3505200 h 3581400"/>
              <a:gd name="connsiteX52" fmla="*/ 2004507 w 3738057"/>
              <a:gd name="connsiteY52" fmla="*/ 3562350 h 3581400"/>
              <a:gd name="connsiteX53" fmla="*/ 1909257 w 3738057"/>
              <a:gd name="connsiteY53" fmla="*/ 3581400 h 3581400"/>
              <a:gd name="connsiteX54" fmla="*/ 1052007 w 3738057"/>
              <a:gd name="connsiteY54" fmla="*/ 3562350 h 3581400"/>
              <a:gd name="connsiteX55" fmla="*/ 918657 w 3738057"/>
              <a:gd name="connsiteY55" fmla="*/ 3467100 h 3581400"/>
              <a:gd name="connsiteX56" fmla="*/ 880557 w 3738057"/>
              <a:gd name="connsiteY56" fmla="*/ 3409950 h 3581400"/>
              <a:gd name="connsiteX57" fmla="*/ 823407 w 3738057"/>
              <a:gd name="connsiteY57" fmla="*/ 3371850 h 3581400"/>
              <a:gd name="connsiteX58" fmla="*/ 766257 w 3738057"/>
              <a:gd name="connsiteY58" fmla="*/ 3295650 h 3581400"/>
              <a:gd name="connsiteX59" fmla="*/ 709107 w 3738057"/>
              <a:gd name="connsiteY59" fmla="*/ 3276600 h 3581400"/>
              <a:gd name="connsiteX60" fmla="*/ 575757 w 3738057"/>
              <a:gd name="connsiteY60" fmla="*/ 3200400 h 3581400"/>
              <a:gd name="connsiteX61" fmla="*/ 404307 w 3738057"/>
              <a:gd name="connsiteY61" fmla="*/ 3048000 h 3581400"/>
              <a:gd name="connsiteX62" fmla="*/ 385257 w 3738057"/>
              <a:gd name="connsiteY62" fmla="*/ 2971800 h 3581400"/>
              <a:gd name="connsiteX63" fmla="*/ 270957 w 3738057"/>
              <a:gd name="connsiteY63" fmla="*/ 2838450 h 3581400"/>
              <a:gd name="connsiteX64" fmla="*/ 251907 w 3738057"/>
              <a:gd name="connsiteY64" fmla="*/ 2724150 h 3581400"/>
              <a:gd name="connsiteX65" fmla="*/ 232857 w 3738057"/>
              <a:gd name="connsiteY65" fmla="*/ 2590800 h 3581400"/>
              <a:gd name="connsiteX66" fmla="*/ 213807 w 3738057"/>
              <a:gd name="connsiteY66" fmla="*/ 2533650 h 3581400"/>
              <a:gd name="connsiteX67" fmla="*/ 194757 w 3738057"/>
              <a:gd name="connsiteY67" fmla="*/ 2400300 h 3581400"/>
              <a:gd name="connsiteX68" fmla="*/ 118557 w 3738057"/>
              <a:gd name="connsiteY68" fmla="*/ 2209800 h 3581400"/>
              <a:gd name="connsiteX69" fmla="*/ 80457 w 3738057"/>
              <a:gd name="connsiteY69" fmla="*/ 2019300 h 3581400"/>
              <a:gd name="connsiteX70" fmla="*/ 61407 w 3738057"/>
              <a:gd name="connsiteY70" fmla="*/ 1962150 h 3581400"/>
              <a:gd name="connsiteX71" fmla="*/ 4257 w 3738057"/>
              <a:gd name="connsiteY71" fmla="*/ 1657350 h 3581400"/>
              <a:gd name="connsiteX72" fmla="*/ 80457 w 3738057"/>
              <a:gd name="connsiteY72" fmla="*/ 914400 h 3581400"/>
              <a:gd name="connsiteX73" fmla="*/ 232857 w 3738057"/>
              <a:gd name="connsiteY73" fmla="*/ 704850 h 3581400"/>
              <a:gd name="connsiteX74" fmla="*/ 366207 w 3738057"/>
              <a:gd name="connsiteY74" fmla="*/ 571500 h 3581400"/>
              <a:gd name="connsiteX75" fmla="*/ 480507 w 3738057"/>
              <a:gd name="connsiteY75" fmla="*/ 514350 h 3581400"/>
              <a:gd name="connsiteX76" fmla="*/ 499557 w 3738057"/>
              <a:gd name="connsiteY76" fmla="*/ 457200 h 3581400"/>
              <a:gd name="connsiteX77" fmla="*/ 556707 w 3738057"/>
              <a:gd name="connsiteY77" fmla="*/ 381000 h 3581400"/>
              <a:gd name="connsiteX78" fmla="*/ 575757 w 3738057"/>
              <a:gd name="connsiteY78" fmla="*/ 3429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738057" h="3581400">
                <a:moveTo>
                  <a:pt x="518607" y="342900"/>
                </a:moveTo>
                <a:cubicBezTo>
                  <a:pt x="550357" y="336550"/>
                  <a:pt x="586400" y="341011"/>
                  <a:pt x="613857" y="323850"/>
                </a:cubicBezTo>
                <a:cubicBezTo>
                  <a:pt x="799898" y="207574"/>
                  <a:pt x="561551" y="280953"/>
                  <a:pt x="728157" y="209550"/>
                </a:cubicBezTo>
                <a:cubicBezTo>
                  <a:pt x="752222" y="199237"/>
                  <a:pt x="779519" y="198779"/>
                  <a:pt x="804357" y="190500"/>
                </a:cubicBezTo>
                <a:cubicBezTo>
                  <a:pt x="855827" y="173343"/>
                  <a:pt x="903378" y="143055"/>
                  <a:pt x="956757" y="133350"/>
                </a:cubicBezTo>
                <a:cubicBezTo>
                  <a:pt x="1044446" y="117407"/>
                  <a:pt x="1134614" y="121407"/>
                  <a:pt x="1223457" y="114300"/>
                </a:cubicBezTo>
                <a:cubicBezTo>
                  <a:pt x="1293372" y="108707"/>
                  <a:pt x="1363157" y="101600"/>
                  <a:pt x="1433007" y="95250"/>
                </a:cubicBezTo>
                <a:cubicBezTo>
                  <a:pt x="1452057" y="82550"/>
                  <a:pt x="1469235" y="66449"/>
                  <a:pt x="1490157" y="57150"/>
                </a:cubicBezTo>
                <a:cubicBezTo>
                  <a:pt x="1549788" y="30647"/>
                  <a:pt x="1617328" y="15832"/>
                  <a:pt x="1680657" y="0"/>
                </a:cubicBezTo>
                <a:lnTo>
                  <a:pt x="2137857" y="19050"/>
                </a:lnTo>
                <a:cubicBezTo>
                  <a:pt x="2163530" y="24185"/>
                  <a:pt x="2143917" y="72518"/>
                  <a:pt x="2156907" y="95250"/>
                </a:cubicBezTo>
                <a:cubicBezTo>
                  <a:pt x="2170273" y="118641"/>
                  <a:pt x="2189960" y="140352"/>
                  <a:pt x="2214057" y="152400"/>
                </a:cubicBezTo>
                <a:cubicBezTo>
                  <a:pt x="2243017" y="166880"/>
                  <a:pt x="2278294" y="162146"/>
                  <a:pt x="2309307" y="171450"/>
                </a:cubicBezTo>
                <a:cubicBezTo>
                  <a:pt x="2342061" y="181276"/>
                  <a:pt x="2371803" y="199724"/>
                  <a:pt x="2404557" y="209550"/>
                </a:cubicBezTo>
                <a:cubicBezTo>
                  <a:pt x="2490136" y="235224"/>
                  <a:pt x="2637491" y="241117"/>
                  <a:pt x="2709357" y="247650"/>
                </a:cubicBezTo>
                <a:cubicBezTo>
                  <a:pt x="2747457" y="260350"/>
                  <a:pt x="2787736" y="267789"/>
                  <a:pt x="2823657" y="285750"/>
                </a:cubicBezTo>
                <a:cubicBezTo>
                  <a:pt x="2923275" y="335559"/>
                  <a:pt x="2872307" y="316962"/>
                  <a:pt x="2976057" y="342900"/>
                </a:cubicBezTo>
                <a:cubicBezTo>
                  <a:pt x="2995107" y="355600"/>
                  <a:pt x="3012729" y="370761"/>
                  <a:pt x="3033207" y="381000"/>
                </a:cubicBezTo>
                <a:cubicBezTo>
                  <a:pt x="3051168" y="389980"/>
                  <a:pt x="3076158" y="385851"/>
                  <a:pt x="3090357" y="400050"/>
                </a:cubicBezTo>
                <a:cubicBezTo>
                  <a:pt x="3191957" y="501650"/>
                  <a:pt x="3014157" y="425450"/>
                  <a:pt x="3166557" y="476250"/>
                </a:cubicBezTo>
                <a:cubicBezTo>
                  <a:pt x="3172907" y="514350"/>
                  <a:pt x="3170751" y="554896"/>
                  <a:pt x="3185607" y="590550"/>
                </a:cubicBezTo>
                <a:cubicBezTo>
                  <a:pt x="3228347" y="693127"/>
                  <a:pt x="3246787" y="694837"/>
                  <a:pt x="3318957" y="742950"/>
                </a:cubicBezTo>
                <a:cubicBezTo>
                  <a:pt x="3331657" y="762000"/>
                  <a:pt x="3340868" y="783911"/>
                  <a:pt x="3357057" y="800100"/>
                </a:cubicBezTo>
                <a:cubicBezTo>
                  <a:pt x="3379508" y="822551"/>
                  <a:pt x="3409363" y="836342"/>
                  <a:pt x="3433257" y="857250"/>
                </a:cubicBezTo>
                <a:cubicBezTo>
                  <a:pt x="3460290" y="880904"/>
                  <a:pt x="3484057" y="908050"/>
                  <a:pt x="3509457" y="933450"/>
                </a:cubicBezTo>
                <a:cubicBezTo>
                  <a:pt x="3515807" y="958850"/>
                  <a:pt x="3523021" y="984049"/>
                  <a:pt x="3528507" y="1009650"/>
                </a:cubicBezTo>
                <a:cubicBezTo>
                  <a:pt x="3542076" y="1072970"/>
                  <a:pt x="3512725" y="1164229"/>
                  <a:pt x="3566607" y="1200150"/>
                </a:cubicBezTo>
                <a:lnTo>
                  <a:pt x="3623757" y="1238250"/>
                </a:lnTo>
                <a:cubicBezTo>
                  <a:pt x="3630107" y="1270000"/>
                  <a:pt x="3634954" y="1302088"/>
                  <a:pt x="3642807" y="1333500"/>
                </a:cubicBezTo>
                <a:cubicBezTo>
                  <a:pt x="3647677" y="1352981"/>
                  <a:pt x="3657919" y="1370959"/>
                  <a:pt x="3661857" y="1390650"/>
                </a:cubicBezTo>
                <a:cubicBezTo>
                  <a:pt x="3670663" y="1434679"/>
                  <a:pt x="3672875" y="1479823"/>
                  <a:pt x="3680907" y="1524000"/>
                </a:cubicBezTo>
                <a:cubicBezTo>
                  <a:pt x="3685591" y="1549759"/>
                  <a:pt x="3695132" y="1574467"/>
                  <a:pt x="3699957" y="1600200"/>
                </a:cubicBezTo>
                <a:cubicBezTo>
                  <a:pt x="3714193" y="1676128"/>
                  <a:pt x="3725357" y="1752600"/>
                  <a:pt x="3738057" y="1828800"/>
                </a:cubicBezTo>
                <a:cubicBezTo>
                  <a:pt x="3725357" y="2012950"/>
                  <a:pt x="3720916" y="2197856"/>
                  <a:pt x="3699957" y="2381250"/>
                </a:cubicBezTo>
                <a:cubicBezTo>
                  <a:pt x="3695397" y="2421151"/>
                  <a:pt x="3674557" y="2457450"/>
                  <a:pt x="3661857" y="2495550"/>
                </a:cubicBezTo>
                <a:cubicBezTo>
                  <a:pt x="3655507" y="2514600"/>
                  <a:pt x="3654855" y="2536636"/>
                  <a:pt x="3642807" y="2552700"/>
                </a:cubicBezTo>
                <a:lnTo>
                  <a:pt x="3585657" y="2628900"/>
                </a:lnTo>
                <a:cubicBezTo>
                  <a:pt x="3579307" y="2647950"/>
                  <a:pt x="3570963" y="2666448"/>
                  <a:pt x="3566607" y="2686050"/>
                </a:cubicBezTo>
                <a:cubicBezTo>
                  <a:pt x="3547558" y="2771768"/>
                  <a:pt x="3556924" y="2819653"/>
                  <a:pt x="3509457" y="2895600"/>
                </a:cubicBezTo>
                <a:cubicBezTo>
                  <a:pt x="3486045" y="2933059"/>
                  <a:pt x="3407641" y="2986250"/>
                  <a:pt x="3376107" y="3009900"/>
                </a:cubicBezTo>
                <a:cubicBezTo>
                  <a:pt x="3363407" y="3035300"/>
                  <a:pt x="3361115" y="3069594"/>
                  <a:pt x="3338007" y="3086100"/>
                </a:cubicBezTo>
                <a:cubicBezTo>
                  <a:pt x="3311659" y="3104920"/>
                  <a:pt x="3274169" y="3097297"/>
                  <a:pt x="3242757" y="3105150"/>
                </a:cubicBezTo>
                <a:cubicBezTo>
                  <a:pt x="3223276" y="3110020"/>
                  <a:pt x="3203568" y="3115220"/>
                  <a:pt x="3185607" y="3124200"/>
                </a:cubicBezTo>
                <a:cubicBezTo>
                  <a:pt x="3165129" y="3134439"/>
                  <a:pt x="3149894" y="3154261"/>
                  <a:pt x="3128457" y="3162300"/>
                </a:cubicBezTo>
                <a:cubicBezTo>
                  <a:pt x="3098140" y="3173669"/>
                  <a:pt x="3064619" y="3173497"/>
                  <a:pt x="3033207" y="3181350"/>
                </a:cubicBezTo>
                <a:cubicBezTo>
                  <a:pt x="3013726" y="3186220"/>
                  <a:pt x="2995538" y="3195530"/>
                  <a:pt x="2976057" y="3200400"/>
                </a:cubicBezTo>
                <a:cubicBezTo>
                  <a:pt x="2922807" y="3213713"/>
                  <a:pt x="2817460" y="3230008"/>
                  <a:pt x="2766507" y="3238500"/>
                </a:cubicBezTo>
                <a:cubicBezTo>
                  <a:pt x="2741107" y="3257550"/>
                  <a:pt x="2718705" y="3281451"/>
                  <a:pt x="2690307" y="3295650"/>
                </a:cubicBezTo>
                <a:cubicBezTo>
                  <a:pt x="2666889" y="3307359"/>
                  <a:pt x="2638945" y="3306421"/>
                  <a:pt x="2614107" y="3314700"/>
                </a:cubicBezTo>
                <a:cubicBezTo>
                  <a:pt x="2581666" y="3325514"/>
                  <a:pt x="2550607" y="3340100"/>
                  <a:pt x="2518857" y="3352800"/>
                </a:cubicBezTo>
                <a:cubicBezTo>
                  <a:pt x="2417654" y="3454003"/>
                  <a:pt x="2507112" y="3383048"/>
                  <a:pt x="2328357" y="3448050"/>
                </a:cubicBezTo>
                <a:cubicBezTo>
                  <a:pt x="2140126" y="3516498"/>
                  <a:pt x="2393906" y="3465900"/>
                  <a:pt x="2118807" y="3505200"/>
                </a:cubicBezTo>
                <a:cubicBezTo>
                  <a:pt x="2080707" y="3524250"/>
                  <a:pt x="2044539" y="3547793"/>
                  <a:pt x="2004507" y="3562350"/>
                </a:cubicBezTo>
                <a:cubicBezTo>
                  <a:pt x="1974078" y="3573415"/>
                  <a:pt x="1941636" y="3581400"/>
                  <a:pt x="1909257" y="3581400"/>
                </a:cubicBezTo>
                <a:cubicBezTo>
                  <a:pt x="1623436" y="3581400"/>
                  <a:pt x="1337757" y="3568700"/>
                  <a:pt x="1052007" y="3562350"/>
                </a:cubicBezTo>
                <a:cubicBezTo>
                  <a:pt x="1019557" y="3540717"/>
                  <a:pt x="942286" y="3490729"/>
                  <a:pt x="918657" y="3467100"/>
                </a:cubicBezTo>
                <a:cubicBezTo>
                  <a:pt x="902468" y="3450911"/>
                  <a:pt x="896746" y="3426139"/>
                  <a:pt x="880557" y="3409950"/>
                </a:cubicBezTo>
                <a:cubicBezTo>
                  <a:pt x="864368" y="3393761"/>
                  <a:pt x="839596" y="3388039"/>
                  <a:pt x="823407" y="3371850"/>
                </a:cubicBezTo>
                <a:cubicBezTo>
                  <a:pt x="800956" y="3349399"/>
                  <a:pt x="790648" y="3315976"/>
                  <a:pt x="766257" y="3295650"/>
                </a:cubicBezTo>
                <a:cubicBezTo>
                  <a:pt x="750831" y="3282795"/>
                  <a:pt x="727068" y="3285580"/>
                  <a:pt x="709107" y="3276600"/>
                </a:cubicBezTo>
                <a:cubicBezTo>
                  <a:pt x="663316" y="3253705"/>
                  <a:pt x="618354" y="3228798"/>
                  <a:pt x="575757" y="3200400"/>
                </a:cubicBezTo>
                <a:cubicBezTo>
                  <a:pt x="501777" y="3151080"/>
                  <a:pt x="465686" y="3109379"/>
                  <a:pt x="404307" y="3048000"/>
                </a:cubicBezTo>
                <a:cubicBezTo>
                  <a:pt x="397957" y="3022600"/>
                  <a:pt x="395570" y="2995865"/>
                  <a:pt x="385257" y="2971800"/>
                </a:cubicBezTo>
                <a:cubicBezTo>
                  <a:pt x="363497" y="2921028"/>
                  <a:pt x="306448" y="2873941"/>
                  <a:pt x="270957" y="2838450"/>
                </a:cubicBezTo>
                <a:cubicBezTo>
                  <a:pt x="264607" y="2800350"/>
                  <a:pt x="257780" y="2762326"/>
                  <a:pt x="251907" y="2724150"/>
                </a:cubicBezTo>
                <a:cubicBezTo>
                  <a:pt x="245079" y="2679771"/>
                  <a:pt x="241663" y="2634829"/>
                  <a:pt x="232857" y="2590800"/>
                </a:cubicBezTo>
                <a:cubicBezTo>
                  <a:pt x="228919" y="2571109"/>
                  <a:pt x="220157" y="2552700"/>
                  <a:pt x="213807" y="2533650"/>
                </a:cubicBezTo>
                <a:cubicBezTo>
                  <a:pt x="207457" y="2489200"/>
                  <a:pt x="207962" y="2443216"/>
                  <a:pt x="194757" y="2400300"/>
                </a:cubicBezTo>
                <a:cubicBezTo>
                  <a:pt x="87636" y="2052156"/>
                  <a:pt x="171456" y="2456661"/>
                  <a:pt x="118557" y="2209800"/>
                </a:cubicBezTo>
                <a:cubicBezTo>
                  <a:pt x="104988" y="2146480"/>
                  <a:pt x="100935" y="2080734"/>
                  <a:pt x="80457" y="2019300"/>
                </a:cubicBezTo>
                <a:cubicBezTo>
                  <a:pt x="74107" y="2000250"/>
                  <a:pt x="65345" y="1981841"/>
                  <a:pt x="61407" y="1962150"/>
                </a:cubicBezTo>
                <a:cubicBezTo>
                  <a:pt x="-23401" y="1538108"/>
                  <a:pt x="56415" y="1865981"/>
                  <a:pt x="4257" y="1657350"/>
                </a:cubicBezTo>
                <a:cubicBezTo>
                  <a:pt x="29657" y="1409700"/>
                  <a:pt x="-57635" y="1121538"/>
                  <a:pt x="80457" y="914400"/>
                </a:cubicBezTo>
                <a:cubicBezTo>
                  <a:pt x="133310" y="835120"/>
                  <a:pt x="168809" y="774720"/>
                  <a:pt x="232857" y="704850"/>
                </a:cubicBezTo>
                <a:cubicBezTo>
                  <a:pt x="275334" y="658511"/>
                  <a:pt x="309982" y="599613"/>
                  <a:pt x="366207" y="571500"/>
                </a:cubicBezTo>
                <a:lnTo>
                  <a:pt x="480507" y="514350"/>
                </a:lnTo>
                <a:cubicBezTo>
                  <a:pt x="486857" y="495300"/>
                  <a:pt x="489594" y="474635"/>
                  <a:pt x="499557" y="457200"/>
                </a:cubicBezTo>
                <a:cubicBezTo>
                  <a:pt x="515309" y="429633"/>
                  <a:pt x="539095" y="407418"/>
                  <a:pt x="556707" y="381000"/>
                </a:cubicBezTo>
                <a:cubicBezTo>
                  <a:pt x="564583" y="369186"/>
                  <a:pt x="569407" y="355600"/>
                  <a:pt x="575757" y="342900"/>
                </a:cubicBezTo>
              </a:path>
            </a:pathLst>
          </a:cu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4" name="TextBox 13"/>
          <p:cNvSpPr txBox="1"/>
          <p:nvPr/>
        </p:nvSpPr>
        <p:spPr>
          <a:xfrm>
            <a:off x="6886577" y="1431291"/>
            <a:ext cx="1162050" cy="584775"/>
          </a:xfrm>
          <a:prstGeom prst="rect">
            <a:avLst/>
          </a:prstGeom>
          <a:noFill/>
        </p:spPr>
        <p:txBody>
          <a:bodyPr wrap="square" rtlCol="0">
            <a:spAutoFit/>
          </a:bodyPr>
          <a:lstStyle/>
          <a:p>
            <a:r>
              <a:rPr lang="fa-IR" sz="3200" b="1" dirty="0">
                <a:solidFill>
                  <a:schemeClr val="accent4">
                    <a:lumMod val="75000"/>
                  </a:schemeClr>
                </a:solidFill>
              </a:rPr>
              <a:t>420</a:t>
            </a:r>
            <a:endParaRPr lang="en-US" sz="3200" b="1" dirty="0">
              <a:solidFill>
                <a:schemeClr val="accent4">
                  <a:lumMod val="75000"/>
                </a:schemeClr>
              </a:solidFill>
            </a:endParaRPr>
          </a:p>
        </p:txBody>
      </p:sp>
      <p:sp>
        <p:nvSpPr>
          <p:cNvPr id="15" name="TextBox 14"/>
          <p:cNvSpPr txBox="1"/>
          <p:nvPr/>
        </p:nvSpPr>
        <p:spPr>
          <a:xfrm>
            <a:off x="8477251" y="1841383"/>
            <a:ext cx="985197" cy="584775"/>
          </a:xfrm>
          <a:prstGeom prst="rect">
            <a:avLst/>
          </a:prstGeom>
          <a:noFill/>
        </p:spPr>
        <p:txBody>
          <a:bodyPr wrap="square" rtlCol="0">
            <a:spAutoFit/>
          </a:bodyPr>
          <a:lstStyle/>
          <a:p>
            <a:r>
              <a:rPr lang="fa-IR" sz="3200" b="1" dirty="0">
                <a:solidFill>
                  <a:schemeClr val="accent4">
                    <a:lumMod val="75000"/>
                  </a:schemeClr>
                </a:solidFill>
              </a:rPr>
              <a:t>400</a:t>
            </a:r>
            <a:endParaRPr lang="en-US" sz="3200" b="1" dirty="0">
              <a:solidFill>
                <a:schemeClr val="accent4">
                  <a:lumMod val="75000"/>
                </a:schemeClr>
              </a:solidFill>
            </a:endParaRPr>
          </a:p>
        </p:txBody>
      </p:sp>
      <p:sp>
        <p:nvSpPr>
          <p:cNvPr id="16" name="TextBox 15"/>
          <p:cNvSpPr txBox="1"/>
          <p:nvPr/>
        </p:nvSpPr>
        <p:spPr>
          <a:xfrm>
            <a:off x="9840692" y="2610190"/>
            <a:ext cx="991422" cy="584775"/>
          </a:xfrm>
          <a:prstGeom prst="rect">
            <a:avLst/>
          </a:prstGeom>
          <a:noFill/>
        </p:spPr>
        <p:txBody>
          <a:bodyPr wrap="square" rtlCol="0">
            <a:spAutoFit/>
          </a:bodyPr>
          <a:lstStyle/>
          <a:p>
            <a:r>
              <a:rPr lang="fa-IR" sz="3200" b="1" dirty="0">
                <a:solidFill>
                  <a:schemeClr val="accent4">
                    <a:lumMod val="75000"/>
                  </a:schemeClr>
                </a:solidFill>
              </a:rPr>
              <a:t>380</a:t>
            </a:r>
            <a:endParaRPr lang="en-US" sz="3200" b="1" dirty="0">
              <a:solidFill>
                <a:schemeClr val="accent4">
                  <a:lumMod val="75000"/>
                </a:scheme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925" y="6339774"/>
            <a:ext cx="3992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10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6340475"/>
            <a:ext cx="3992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826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20" y="1495425"/>
            <a:ext cx="5842267" cy="34766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50" y="1624012"/>
            <a:ext cx="5448300" cy="33480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705" y="6340475"/>
            <a:ext cx="3992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368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076" y="6340475"/>
            <a:ext cx="3992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848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488" y="6340475"/>
            <a:ext cx="3992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893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181100"/>
            <a:ext cx="11696699" cy="3881437"/>
          </a:xfrm>
          <a:prstGeom prst="rect">
            <a:avLst/>
          </a:prstGeom>
        </p:spPr>
      </p:pic>
    </p:spTree>
    <p:extLst>
      <p:ext uri="{BB962C8B-B14F-4D97-AF65-F5344CB8AC3E}">
        <p14:creationId xmlns:p14="http://schemas.microsoft.com/office/powerpoint/2010/main" val="1703835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273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487886" y="4281715"/>
            <a:ext cx="1030514" cy="584775"/>
          </a:xfrm>
          <a:prstGeom prst="rect">
            <a:avLst/>
          </a:prstGeom>
          <a:noFill/>
        </p:spPr>
        <p:txBody>
          <a:bodyPr wrap="square" rtlCol="0">
            <a:spAutoFit/>
          </a:bodyPr>
          <a:lstStyle/>
          <a:p>
            <a:r>
              <a:rPr lang="fa-IR" sz="3200" b="1" dirty="0">
                <a:solidFill>
                  <a:schemeClr val="accent4">
                    <a:lumMod val="75000"/>
                  </a:schemeClr>
                </a:solidFill>
              </a:rPr>
              <a:t>740</a:t>
            </a:r>
            <a:endParaRPr lang="en-US" sz="3200" b="1" dirty="0">
              <a:solidFill>
                <a:schemeClr val="accent4">
                  <a:lumMod val="75000"/>
                </a:schemeClr>
              </a:solidFill>
            </a:endParaRPr>
          </a:p>
        </p:txBody>
      </p:sp>
      <p:sp>
        <p:nvSpPr>
          <p:cNvPr id="3" name="Multiply 2"/>
          <p:cNvSpPr/>
          <p:nvPr/>
        </p:nvSpPr>
        <p:spPr>
          <a:xfrm>
            <a:off x="2670629" y="3628571"/>
            <a:ext cx="449943" cy="50800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Multiply 4"/>
          <p:cNvSpPr/>
          <p:nvPr/>
        </p:nvSpPr>
        <p:spPr>
          <a:xfrm>
            <a:off x="4346322" y="3708399"/>
            <a:ext cx="449943" cy="50800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Multiply 5"/>
          <p:cNvSpPr/>
          <p:nvPr/>
        </p:nvSpPr>
        <p:spPr>
          <a:xfrm>
            <a:off x="5655049" y="3708399"/>
            <a:ext cx="449943" cy="50800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7" name="Picture 6"/>
          <p:cNvPicPr>
            <a:picLocks noChangeAspect="1"/>
          </p:cNvPicPr>
          <p:nvPr/>
        </p:nvPicPr>
        <p:blipFill>
          <a:blip r:embed="rId3"/>
          <a:stretch>
            <a:fillRect/>
          </a:stretch>
        </p:blipFill>
        <p:spPr>
          <a:xfrm>
            <a:off x="7822559" y="3782973"/>
            <a:ext cx="341406" cy="353599"/>
          </a:xfrm>
          <a:prstGeom prst="rect">
            <a:avLst/>
          </a:prstGeom>
        </p:spPr>
      </p:pic>
      <p:pic>
        <p:nvPicPr>
          <p:cNvPr id="8" name="Picture 7"/>
          <p:cNvPicPr>
            <a:picLocks noChangeAspect="1"/>
          </p:cNvPicPr>
          <p:nvPr/>
        </p:nvPicPr>
        <p:blipFill>
          <a:blip r:embed="rId3"/>
          <a:stretch>
            <a:fillRect/>
          </a:stretch>
        </p:blipFill>
        <p:spPr>
          <a:xfrm>
            <a:off x="8345394" y="3756571"/>
            <a:ext cx="341406" cy="353599"/>
          </a:xfrm>
          <a:prstGeom prst="rect">
            <a:avLst/>
          </a:prstGeom>
        </p:spPr>
      </p:pic>
      <p:pic>
        <p:nvPicPr>
          <p:cNvPr id="9" name="Picture 8"/>
          <p:cNvPicPr>
            <a:picLocks noChangeAspect="1"/>
          </p:cNvPicPr>
          <p:nvPr/>
        </p:nvPicPr>
        <p:blipFill>
          <a:blip r:embed="rId3"/>
          <a:stretch>
            <a:fillRect/>
          </a:stretch>
        </p:blipFill>
        <p:spPr>
          <a:xfrm>
            <a:off x="8973297" y="3817256"/>
            <a:ext cx="341406" cy="353599"/>
          </a:xfrm>
          <a:prstGeom prst="rect">
            <a:avLst/>
          </a:prstGeom>
        </p:spPr>
      </p:pic>
      <p:cxnSp>
        <p:nvCxnSpPr>
          <p:cNvPr id="15" name="Straight Connector 14"/>
          <p:cNvCxnSpPr/>
          <p:nvPr/>
        </p:nvCxnSpPr>
        <p:spPr>
          <a:xfrm flipH="1">
            <a:off x="1754696" y="3933371"/>
            <a:ext cx="915933" cy="26401"/>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flipV="1">
            <a:off x="1738367" y="482600"/>
            <a:ext cx="16329" cy="342537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H="1">
            <a:off x="1510236" y="2988129"/>
            <a:ext cx="23629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flipV="1">
            <a:off x="1550979" y="2035628"/>
            <a:ext cx="187389" cy="21773"/>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1510236" y="1055914"/>
            <a:ext cx="228132" cy="21774"/>
          </a:xfrm>
          <a:prstGeom prst="line">
            <a:avLst/>
          </a:prstGeom>
        </p:spPr>
        <p:style>
          <a:lnRef idx="3">
            <a:schemeClr val="accent2"/>
          </a:lnRef>
          <a:fillRef idx="0">
            <a:schemeClr val="accent2"/>
          </a:fillRef>
          <a:effectRef idx="2">
            <a:schemeClr val="accent2"/>
          </a:effectRef>
          <a:fontRef idx="minor">
            <a:schemeClr val="tx1"/>
          </a:fontRef>
        </p:style>
      </p:cxnSp>
      <p:sp>
        <p:nvSpPr>
          <p:cNvPr id="31" name="TextBox 30"/>
          <p:cNvSpPr txBox="1"/>
          <p:nvPr/>
        </p:nvSpPr>
        <p:spPr>
          <a:xfrm>
            <a:off x="500408" y="809792"/>
            <a:ext cx="993500" cy="584775"/>
          </a:xfrm>
          <a:prstGeom prst="rect">
            <a:avLst/>
          </a:prstGeom>
          <a:noFill/>
        </p:spPr>
        <p:txBody>
          <a:bodyPr wrap="square" rtlCol="0">
            <a:spAutoFit/>
          </a:bodyPr>
          <a:lstStyle/>
          <a:p>
            <a:r>
              <a:rPr lang="fa-IR" sz="3200" b="1" dirty="0">
                <a:solidFill>
                  <a:schemeClr val="accent4">
                    <a:lumMod val="75000"/>
                  </a:schemeClr>
                </a:solidFill>
              </a:rPr>
              <a:t>740</a:t>
            </a:r>
            <a:endParaRPr lang="en-US" sz="3200" b="1" dirty="0">
              <a:solidFill>
                <a:schemeClr val="accent4">
                  <a:lumMod val="75000"/>
                </a:schemeClr>
              </a:solidFill>
            </a:endParaRPr>
          </a:p>
        </p:txBody>
      </p:sp>
      <p:cxnSp>
        <p:nvCxnSpPr>
          <p:cNvPr id="35" name="Straight Connector 34"/>
          <p:cNvCxnSpPr/>
          <p:nvPr/>
        </p:nvCxnSpPr>
        <p:spPr>
          <a:xfrm flipV="1">
            <a:off x="1691520" y="2988128"/>
            <a:ext cx="1204080" cy="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a:off x="2895600" y="2988128"/>
            <a:ext cx="0" cy="894443"/>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8" name="Straight Connector 37"/>
          <p:cNvCxnSpPr/>
          <p:nvPr/>
        </p:nvCxnSpPr>
        <p:spPr>
          <a:xfrm flipV="1">
            <a:off x="1763766" y="1055914"/>
            <a:ext cx="4116254" cy="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a:off x="5880020" y="1055914"/>
            <a:ext cx="0" cy="2902045"/>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0" name="Straight Connector 39"/>
          <p:cNvCxnSpPr/>
          <p:nvPr/>
        </p:nvCxnSpPr>
        <p:spPr>
          <a:xfrm flipV="1">
            <a:off x="1754696" y="2024743"/>
            <a:ext cx="2768318" cy="435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a:off x="4539343" y="2024743"/>
            <a:ext cx="26305" cy="1933216"/>
          </a:xfrm>
          <a:prstGeom prst="line">
            <a:avLst/>
          </a:prstGeom>
          <a:ln w="190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9" name="Straight Connector 78"/>
          <p:cNvCxnSpPr>
            <a:stCxn id="100" idx="1"/>
          </p:cNvCxnSpPr>
          <p:nvPr/>
        </p:nvCxnSpPr>
        <p:spPr>
          <a:xfrm flipV="1">
            <a:off x="5762812" y="1077689"/>
            <a:ext cx="2175335" cy="4898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traight Connector 79"/>
          <p:cNvCxnSpPr/>
          <p:nvPr/>
        </p:nvCxnSpPr>
        <p:spPr>
          <a:xfrm>
            <a:off x="7952014" y="1126671"/>
            <a:ext cx="1414" cy="2878751"/>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2" name="Straight Connector 81"/>
          <p:cNvCxnSpPr/>
          <p:nvPr/>
        </p:nvCxnSpPr>
        <p:spPr>
          <a:xfrm flipV="1">
            <a:off x="4346322" y="2002970"/>
            <a:ext cx="4085914" cy="2177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p:cNvCxnSpPr/>
          <p:nvPr/>
        </p:nvCxnSpPr>
        <p:spPr>
          <a:xfrm flipH="1">
            <a:off x="8474870" y="2007508"/>
            <a:ext cx="18237" cy="1928678"/>
          </a:xfrm>
          <a:prstGeom prst="line">
            <a:avLst/>
          </a:prstGeom>
          <a:ln w="190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6" name="Straight Connector 85"/>
          <p:cNvCxnSpPr/>
          <p:nvPr/>
        </p:nvCxnSpPr>
        <p:spPr>
          <a:xfrm>
            <a:off x="2845751" y="2988128"/>
            <a:ext cx="6296476" cy="14968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7" name="Straight Connector 86"/>
          <p:cNvCxnSpPr/>
          <p:nvPr/>
        </p:nvCxnSpPr>
        <p:spPr>
          <a:xfrm>
            <a:off x="9142227" y="3137807"/>
            <a:ext cx="0" cy="894443"/>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98" name="Picture 97"/>
          <p:cNvPicPr>
            <a:picLocks noChangeAspect="1"/>
          </p:cNvPicPr>
          <p:nvPr/>
        </p:nvPicPr>
        <p:blipFill>
          <a:blip r:embed="rId4"/>
          <a:stretch>
            <a:fillRect/>
          </a:stretch>
        </p:blipFill>
        <p:spPr>
          <a:xfrm>
            <a:off x="2764524" y="2850597"/>
            <a:ext cx="262151" cy="347502"/>
          </a:xfrm>
          <a:prstGeom prst="rect">
            <a:avLst/>
          </a:prstGeom>
        </p:spPr>
      </p:pic>
      <p:pic>
        <p:nvPicPr>
          <p:cNvPr id="99" name="Picture 98"/>
          <p:cNvPicPr>
            <a:picLocks noChangeAspect="1"/>
          </p:cNvPicPr>
          <p:nvPr/>
        </p:nvPicPr>
        <p:blipFill>
          <a:blip r:embed="rId4"/>
          <a:stretch>
            <a:fillRect/>
          </a:stretch>
        </p:blipFill>
        <p:spPr>
          <a:xfrm>
            <a:off x="4386088" y="1896346"/>
            <a:ext cx="262151" cy="347502"/>
          </a:xfrm>
          <a:prstGeom prst="rect">
            <a:avLst/>
          </a:prstGeom>
        </p:spPr>
      </p:pic>
      <p:pic>
        <p:nvPicPr>
          <p:cNvPr id="100" name="Picture 99"/>
          <p:cNvPicPr>
            <a:picLocks noChangeAspect="1"/>
          </p:cNvPicPr>
          <p:nvPr/>
        </p:nvPicPr>
        <p:blipFill>
          <a:blip r:embed="rId4"/>
          <a:stretch>
            <a:fillRect/>
          </a:stretch>
        </p:blipFill>
        <p:spPr>
          <a:xfrm>
            <a:off x="5762812" y="952920"/>
            <a:ext cx="262151" cy="347502"/>
          </a:xfrm>
          <a:prstGeom prst="rect">
            <a:avLst/>
          </a:prstGeom>
        </p:spPr>
      </p:pic>
      <p:pic>
        <p:nvPicPr>
          <p:cNvPr id="101" name="Picture 100"/>
          <p:cNvPicPr>
            <a:picLocks noChangeAspect="1"/>
          </p:cNvPicPr>
          <p:nvPr/>
        </p:nvPicPr>
        <p:blipFill>
          <a:blip r:embed="rId4"/>
          <a:stretch>
            <a:fillRect/>
          </a:stretch>
        </p:blipFill>
        <p:spPr>
          <a:xfrm>
            <a:off x="7807071" y="903937"/>
            <a:ext cx="262151" cy="347502"/>
          </a:xfrm>
          <a:prstGeom prst="rect">
            <a:avLst/>
          </a:prstGeom>
        </p:spPr>
      </p:pic>
      <p:pic>
        <p:nvPicPr>
          <p:cNvPr id="102" name="Picture 101"/>
          <p:cNvPicPr>
            <a:picLocks noChangeAspect="1"/>
          </p:cNvPicPr>
          <p:nvPr/>
        </p:nvPicPr>
        <p:blipFill>
          <a:blip r:embed="rId4"/>
          <a:stretch>
            <a:fillRect/>
          </a:stretch>
        </p:blipFill>
        <p:spPr>
          <a:xfrm>
            <a:off x="8322478" y="1861877"/>
            <a:ext cx="262151" cy="347502"/>
          </a:xfrm>
          <a:prstGeom prst="rect">
            <a:avLst/>
          </a:prstGeom>
        </p:spPr>
      </p:pic>
      <p:pic>
        <p:nvPicPr>
          <p:cNvPr id="103" name="Picture 102"/>
          <p:cNvPicPr>
            <a:picLocks noChangeAspect="1"/>
          </p:cNvPicPr>
          <p:nvPr/>
        </p:nvPicPr>
        <p:blipFill>
          <a:blip r:embed="rId4"/>
          <a:stretch>
            <a:fillRect/>
          </a:stretch>
        </p:blipFill>
        <p:spPr>
          <a:xfrm>
            <a:off x="8963610" y="2972187"/>
            <a:ext cx="262151" cy="347502"/>
          </a:xfrm>
          <a:prstGeom prst="rect">
            <a:avLst/>
          </a:prstGeom>
        </p:spPr>
      </p:pic>
      <p:sp>
        <p:nvSpPr>
          <p:cNvPr id="106" name="Freeform 105"/>
          <p:cNvSpPr/>
          <p:nvPr/>
        </p:nvSpPr>
        <p:spPr>
          <a:xfrm>
            <a:off x="1404257" y="530853"/>
            <a:ext cx="8882743" cy="3534961"/>
          </a:xfrm>
          <a:custGeom>
            <a:avLst/>
            <a:gdLst>
              <a:gd name="connsiteX0" fmla="*/ 0 w 8882743"/>
              <a:gd name="connsiteY0" fmla="*/ 3534961 h 3534961"/>
              <a:gd name="connsiteX1" fmla="*/ 1436914 w 8882743"/>
              <a:gd name="connsiteY1" fmla="*/ 2489933 h 3534961"/>
              <a:gd name="connsiteX2" fmla="*/ 3118757 w 8882743"/>
              <a:gd name="connsiteY2" fmla="*/ 1493890 h 3534961"/>
              <a:gd name="connsiteX3" fmla="*/ 4523014 w 8882743"/>
              <a:gd name="connsiteY3" fmla="*/ 563161 h 3534961"/>
              <a:gd name="connsiteX4" fmla="*/ 4882243 w 8882743"/>
              <a:gd name="connsiteY4" fmla="*/ 285576 h 3534961"/>
              <a:gd name="connsiteX5" fmla="*/ 5192486 w 8882743"/>
              <a:gd name="connsiteY5" fmla="*/ 171276 h 3534961"/>
              <a:gd name="connsiteX6" fmla="*/ 5519057 w 8882743"/>
              <a:gd name="connsiteY6" fmla="*/ 24318 h 3534961"/>
              <a:gd name="connsiteX7" fmla="*/ 5747657 w 8882743"/>
              <a:gd name="connsiteY7" fmla="*/ 7990 h 3534961"/>
              <a:gd name="connsiteX8" fmla="*/ 6025243 w 8882743"/>
              <a:gd name="connsiteY8" fmla="*/ 105961 h 3534961"/>
              <a:gd name="connsiteX9" fmla="*/ 6237514 w 8882743"/>
              <a:gd name="connsiteY9" fmla="*/ 236590 h 3534961"/>
              <a:gd name="connsiteX10" fmla="*/ 6482443 w 8882743"/>
              <a:gd name="connsiteY10" fmla="*/ 416204 h 3534961"/>
              <a:gd name="connsiteX11" fmla="*/ 6547757 w 8882743"/>
              <a:gd name="connsiteY11" fmla="*/ 612147 h 3534961"/>
              <a:gd name="connsiteX12" fmla="*/ 7119257 w 8882743"/>
              <a:gd name="connsiteY12" fmla="*/ 1542876 h 3534961"/>
              <a:gd name="connsiteX13" fmla="*/ 7723414 w 8882743"/>
              <a:gd name="connsiteY13" fmla="*/ 2669547 h 3534961"/>
              <a:gd name="connsiteX14" fmla="*/ 8882743 w 8882743"/>
              <a:gd name="connsiteY14" fmla="*/ 3453318 h 35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82743" h="3534961">
                <a:moveTo>
                  <a:pt x="0" y="3534961"/>
                </a:moveTo>
                <a:cubicBezTo>
                  <a:pt x="458560" y="3182536"/>
                  <a:pt x="917121" y="2830111"/>
                  <a:pt x="1436914" y="2489933"/>
                </a:cubicBezTo>
                <a:cubicBezTo>
                  <a:pt x="1956707" y="2149755"/>
                  <a:pt x="2604407" y="1815019"/>
                  <a:pt x="3118757" y="1493890"/>
                </a:cubicBezTo>
                <a:cubicBezTo>
                  <a:pt x="3633107" y="1172761"/>
                  <a:pt x="4229100" y="764547"/>
                  <a:pt x="4523014" y="563161"/>
                </a:cubicBezTo>
                <a:cubicBezTo>
                  <a:pt x="4816928" y="361775"/>
                  <a:pt x="4770664" y="350890"/>
                  <a:pt x="4882243" y="285576"/>
                </a:cubicBezTo>
                <a:cubicBezTo>
                  <a:pt x="4993822" y="220262"/>
                  <a:pt x="5086350" y="214819"/>
                  <a:pt x="5192486" y="171276"/>
                </a:cubicBezTo>
                <a:cubicBezTo>
                  <a:pt x="5298622" y="127733"/>
                  <a:pt x="5426529" y="51532"/>
                  <a:pt x="5519057" y="24318"/>
                </a:cubicBezTo>
                <a:cubicBezTo>
                  <a:pt x="5611585" y="-2896"/>
                  <a:pt x="5663293" y="-5617"/>
                  <a:pt x="5747657" y="7990"/>
                </a:cubicBezTo>
                <a:cubicBezTo>
                  <a:pt x="5832021" y="21597"/>
                  <a:pt x="5943600" y="67861"/>
                  <a:pt x="6025243" y="105961"/>
                </a:cubicBezTo>
                <a:cubicBezTo>
                  <a:pt x="6106886" y="144061"/>
                  <a:pt x="6161314" y="184883"/>
                  <a:pt x="6237514" y="236590"/>
                </a:cubicBezTo>
                <a:cubicBezTo>
                  <a:pt x="6313714" y="288297"/>
                  <a:pt x="6430736" y="353611"/>
                  <a:pt x="6482443" y="416204"/>
                </a:cubicBezTo>
                <a:cubicBezTo>
                  <a:pt x="6534150" y="478797"/>
                  <a:pt x="6441621" y="424368"/>
                  <a:pt x="6547757" y="612147"/>
                </a:cubicBezTo>
                <a:cubicBezTo>
                  <a:pt x="6653893" y="799926"/>
                  <a:pt x="6923314" y="1199976"/>
                  <a:pt x="7119257" y="1542876"/>
                </a:cubicBezTo>
                <a:cubicBezTo>
                  <a:pt x="7315200" y="1885776"/>
                  <a:pt x="7429500" y="2351140"/>
                  <a:pt x="7723414" y="2669547"/>
                </a:cubicBezTo>
                <a:cubicBezTo>
                  <a:pt x="8017328" y="2987954"/>
                  <a:pt x="8450035" y="3220636"/>
                  <a:pt x="8882743" y="3453318"/>
                </a:cubicBezTo>
              </a:path>
            </a:pathLst>
          </a:custGeom>
          <a:ln w="57150"/>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19" name="TextBox 118"/>
          <p:cNvSpPr txBox="1"/>
          <p:nvPr/>
        </p:nvSpPr>
        <p:spPr>
          <a:xfrm>
            <a:off x="523328" y="1853028"/>
            <a:ext cx="1030514" cy="584775"/>
          </a:xfrm>
          <a:prstGeom prst="rect">
            <a:avLst/>
          </a:prstGeom>
          <a:noFill/>
        </p:spPr>
        <p:txBody>
          <a:bodyPr wrap="square" rtlCol="0">
            <a:spAutoFit/>
          </a:bodyPr>
          <a:lstStyle/>
          <a:p>
            <a:r>
              <a:rPr lang="fa-IR" sz="3200" b="1" dirty="0">
                <a:solidFill>
                  <a:schemeClr val="accent4">
                    <a:lumMod val="75000"/>
                  </a:schemeClr>
                </a:solidFill>
              </a:rPr>
              <a:t>720</a:t>
            </a:r>
            <a:endParaRPr lang="en-US" sz="3200" b="1" dirty="0">
              <a:solidFill>
                <a:schemeClr val="accent4">
                  <a:lumMod val="75000"/>
                </a:schemeClr>
              </a:solidFill>
            </a:endParaRPr>
          </a:p>
        </p:txBody>
      </p:sp>
      <p:sp>
        <p:nvSpPr>
          <p:cNvPr id="120" name="TextBox 119"/>
          <p:cNvSpPr txBox="1"/>
          <p:nvPr/>
        </p:nvSpPr>
        <p:spPr>
          <a:xfrm>
            <a:off x="508960" y="2734914"/>
            <a:ext cx="1030514" cy="584775"/>
          </a:xfrm>
          <a:prstGeom prst="rect">
            <a:avLst/>
          </a:prstGeom>
          <a:noFill/>
        </p:spPr>
        <p:txBody>
          <a:bodyPr wrap="square" rtlCol="0">
            <a:spAutoFit/>
          </a:bodyPr>
          <a:lstStyle/>
          <a:p>
            <a:r>
              <a:rPr lang="fa-IR" sz="3200" b="1" dirty="0">
                <a:solidFill>
                  <a:schemeClr val="accent4">
                    <a:lumMod val="75000"/>
                  </a:schemeClr>
                </a:solidFill>
              </a:rPr>
              <a:t>700</a:t>
            </a:r>
            <a:endParaRPr lang="en-US" sz="3200" b="1" dirty="0">
              <a:solidFill>
                <a:schemeClr val="accent4">
                  <a:lumMod val="75000"/>
                </a:schemeClr>
              </a:solidFill>
            </a:endParaRPr>
          </a:p>
        </p:txBody>
      </p:sp>
    </p:spTree>
    <p:extLst>
      <p:ext uri="{BB962C8B-B14F-4D97-AF65-F5344CB8AC3E}">
        <p14:creationId xmlns:p14="http://schemas.microsoft.com/office/powerpoint/2010/main" val="148928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par>
                                <p:cTn id="36" presetID="16" presetClass="entr" presetSubtype="2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par>
                                <p:cTn id="39" presetID="16" presetClass="entr" presetSubtype="21"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inVertic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arn(inVertical)">
                                      <p:cBhvr>
                                        <p:cTn id="51" dur="500"/>
                                        <p:tgtEl>
                                          <p:spTgt spid="37"/>
                                        </p:tgtEl>
                                      </p:cBhvr>
                                    </p:animEffect>
                                  </p:childTnLst>
                                </p:cTn>
                              </p:par>
                              <p:par>
                                <p:cTn id="52" presetID="16" presetClass="entr" presetSubtype="21"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barn(inVertical)">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inVertical)">
                                      <p:cBhvr>
                                        <p:cTn id="59" dur="500"/>
                                        <p:tgtEl>
                                          <p:spTgt spid="41"/>
                                        </p:tgtEl>
                                      </p:cBhvr>
                                    </p:animEffect>
                                  </p:childTnLst>
                                </p:cTn>
                              </p:par>
                              <p:par>
                                <p:cTn id="60" presetID="16" presetClass="entr" presetSubtype="21"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barn(inVertical)">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arn(inVertical)">
                                      <p:cBhvr>
                                        <p:cTn id="67" dur="500"/>
                                        <p:tgtEl>
                                          <p:spTgt spid="39"/>
                                        </p:tgtEl>
                                      </p:cBhvr>
                                    </p:animEffect>
                                  </p:childTnLst>
                                </p:cTn>
                              </p:par>
                              <p:par>
                                <p:cTn id="68" presetID="16" presetClass="entr" presetSubtype="21"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arn(inVertical)">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barn(inVertical)">
                                      <p:cBhvr>
                                        <p:cTn id="75" dur="500"/>
                                        <p:tgtEl>
                                          <p:spTgt spid="80"/>
                                        </p:tgtEl>
                                      </p:cBhvr>
                                    </p:animEffect>
                                  </p:childTnLst>
                                </p:cTn>
                              </p:par>
                              <p:par>
                                <p:cTn id="76" presetID="16" presetClass="entr" presetSubtype="21" fill="hold" nodeType="with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barn(inVertical)">
                                      <p:cBhvr>
                                        <p:cTn id="78" dur="500"/>
                                        <p:tgtEl>
                                          <p:spTgt spid="79"/>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barn(inVertical)">
                                      <p:cBhvr>
                                        <p:cTn id="83" dur="500"/>
                                        <p:tgtEl>
                                          <p:spTgt spid="83"/>
                                        </p:tgtEl>
                                      </p:cBhvr>
                                    </p:animEffect>
                                  </p:childTnLst>
                                </p:cTn>
                              </p:par>
                              <p:par>
                                <p:cTn id="84" presetID="16" presetClass="entr" presetSubtype="21" fill="hold" nodeType="with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barn(inVertical)">
                                      <p:cBhvr>
                                        <p:cTn id="86" dur="500"/>
                                        <p:tgtEl>
                                          <p:spTgt spid="82"/>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barn(inVertical)">
                                      <p:cBhvr>
                                        <p:cTn id="91" dur="500"/>
                                        <p:tgtEl>
                                          <p:spTgt spid="87"/>
                                        </p:tgtEl>
                                      </p:cBhvr>
                                    </p:animEffect>
                                  </p:childTnLst>
                                </p:cTn>
                              </p:par>
                              <p:par>
                                <p:cTn id="92" presetID="16" presetClass="entr" presetSubtype="21" fill="hold" nodeType="with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barn(inVertical)">
                                      <p:cBhvr>
                                        <p:cTn id="94" dur="500"/>
                                        <p:tgtEl>
                                          <p:spTgt spid="86"/>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98"/>
                                        </p:tgtEl>
                                        <p:attrNameLst>
                                          <p:attrName>style.visibility</p:attrName>
                                        </p:attrNameLst>
                                      </p:cBhvr>
                                      <p:to>
                                        <p:strVal val="visible"/>
                                      </p:to>
                                    </p:set>
                                    <p:animEffect transition="in" filter="barn(inVertical)">
                                      <p:cBhvr>
                                        <p:cTn id="99" dur="500"/>
                                        <p:tgtEl>
                                          <p:spTgt spid="98"/>
                                        </p:tgtEl>
                                      </p:cBhvr>
                                    </p:animEffect>
                                  </p:childTnLst>
                                </p:cTn>
                              </p:par>
                              <p:par>
                                <p:cTn id="100" presetID="16" presetClass="entr" presetSubtype="21" fill="hold" nodeType="withEffect">
                                  <p:stCondLst>
                                    <p:cond delay="0"/>
                                  </p:stCondLst>
                                  <p:childTnLst>
                                    <p:set>
                                      <p:cBhvr>
                                        <p:cTn id="101" dur="1" fill="hold">
                                          <p:stCondLst>
                                            <p:cond delay="0"/>
                                          </p:stCondLst>
                                        </p:cTn>
                                        <p:tgtEl>
                                          <p:spTgt spid="99"/>
                                        </p:tgtEl>
                                        <p:attrNameLst>
                                          <p:attrName>style.visibility</p:attrName>
                                        </p:attrNameLst>
                                      </p:cBhvr>
                                      <p:to>
                                        <p:strVal val="visible"/>
                                      </p:to>
                                    </p:set>
                                    <p:animEffect transition="in" filter="barn(inVertical)">
                                      <p:cBhvr>
                                        <p:cTn id="102" dur="500"/>
                                        <p:tgtEl>
                                          <p:spTgt spid="99"/>
                                        </p:tgtEl>
                                      </p:cBhvr>
                                    </p:animEffect>
                                  </p:childTnLst>
                                </p:cTn>
                              </p:par>
                              <p:par>
                                <p:cTn id="103" presetID="16" presetClass="entr" presetSubtype="21" fill="hold" nodeType="with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barn(inVertical)">
                                      <p:cBhvr>
                                        <p:cTn id="105" dur="500"/>
                                        <p:tgtEl>
                                          <p:spTgt spid="100"/>
                                        </p:tgtEl>
                                      </p:cBhvr>
                                    </p:animEffect>
                                  </p:childTnLst>
                                </p:cTn>
                              </p:par>
                              <p:par>
                                <p:cTn id="106" presetID="16" presetClass="entr" presetSubtype="21" fill="hold" nodeType="withEffect">
                                  <p:stCondLst>
                                    <p:cond delay="0"/>
                                  </p:stCondLst>
                                  <p:childTnLst>
                                    <p:set>
                                      <p:cBhvr>
                                        <p:cTn id="107" dur="1" fill="hold">
                                          <p:stCondLst>
                                            <p:cond delay="0"/>
                                          </p:stCondLst>
                                        </p:cTn>
                                        <p:tgtEl>
                                          <p:spTgt spid="101"/>
                                        </p:tgtEl>
                                        <p:attrNameLst>
                                          <p:attrName>style.visibility</p:attrName>
                                        </p:attrNameLst>
                                      </p:cBhvr>
                                      <p:to>
                                        <p:strVal val="visible"/>
                                      </p:to>
                                    </p:set>
                                    <p:animEffect transition="in" filter="barn(inVertical)">
                                      <p:cBhvr>
                                        <p:cTn id="108" dur="500"/>
                                        <p:tgtEl>
                                          <p:spTgt spid="101"/>
                                        </p:tgtEl>
                                      </p:cBhvr>
                                    </p:animEffect>
                                  </p:childTnLst>
                                </p:cTn>
                              </p:par>
                              <p:par>
                                <p:cTn id="109" presetID="16" presetClass="entr" presetSubtype="21" fill="hold" nodeType="withEffect">
                                  <p:stCondLst>
                                    <p:cond delay="0"/>
                                  </p:stCondLst>
                                  <p:childTnLst>
                                    <p:set>
                                      <p:cBhvr>
                                        <p:cTn id="110" dur="1" fill="hold">
                                          <p:stCondLst>
                                            <p:cond delay="0"/>
                                          </p:stCondLst>
                                        </p:cTn>
                                        <p:tgtEl>
                                          <p:spTgt spid="102"/>
                                        </p:tgtEl>
                                        <p:attrNameLst>
                                          <p:attrName>style.visibility</p:attrName>
                                        </p:attrNameLst>
                                      </p:cBhvr>
                                      <p:to>
                                        <p:strVal val="visible"/>
                                      </p:to>
                                    </p:set>
                                    <p:animEffect transition="in" filter="barn(inVertical)">
                                      <p:cBhvr>
                                        <p:cTn id="111" dur="500"/>
                                        <p:tgtEl>
                                          <p:spTgt spid="102"/>
                                        </p:tgtEl>
                                      </p:cBhvr>
                                    </p:animEffect>
                                  </p:childTnLst>
                                </p:cTn>
                              </p:par>
                              <p:par>
                                <p:cTn id="112" presetID="16" presetClass="entr" presetSubtype="21" fill="hold" nodeType="withEffect">
                                  <p:stCondLst>
                                    <p:cond delay="0"/>
                                  </p:stCondLst>
                                  <p:childTnLst>
                                    <p:set>
                                      <p:cBhvr>
                                        <p:cTn id="113" dur="1" fill="hold">
                                          <p:stCondLst>
                                            <p:cond delay="0"/>
                                          </p:stCondLst>
                                        </p:cTn>
                                        <p:tgtEl>
                                          <p:spTgt spid="103"/>
                                        </p:tgtEl>
                                        <p:attrNameLst>
                                          <p:attrName>style.visibility</p:attrName>
                                        </p:attrNameLst>
                                      </p:cBhvr>
                                      <p:to>
                                        <p:strVal val="visible"/>
                                      </p:to>
                                    </p:set>
                                    <p:animEffect transition="in" filter="barn(inVertical)">
                                      <p:cBhvr>
                                        <p:cTn id="114" dur="500"/>
                                        <p:tgtEl>
                                          <p:spTgt spid="103"/>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barn(inVertical)">
                                      <p:cBhvr>
                                        <p:cTn id="11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31" grpId="0"/>
      <p:bldP spid="10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623569">
            <a:off x="6520892" y="3800724"/>
            <a:ext cx="1028700" cy="584775"/>
          </a:xfrm>
          <a:prstGeom prst="rect">
            <a:avLst/>
          </a:prstGeom>
          <a:noFill/>
        </p:spPr>
        <p:txBody>
          <a:bodyPr wrap="square" rtlCol="0">
            <a:spAutoFit/>
          </a:bodyPr>
          <a:lstStyle/>
          <a:p>
            <a:r>
              <a:rPr lang="fa-IR" sz="3200" b="1" dirty="0">
                <a:ln w="22225">
                  <a:solidFill>
                    <a:schemeClr val="accent2"/>
                  </a:solidFill>
                  <a:prstDash val="solid"/>
                </a:ln>
                <a:solidFill>
                  <a:schemeClr val="tx2">
                    <a:lumMod val="50000"/>
                  </a:schemeClr>
                </a:solidFill>
              </a:rPr>
              <a:t>260</a:t>
            </a:r>
            <a:endParaRPr lang="en-US" sz="3200" b="1" dirty="0">
              <a:ln w="22225">
                <a:solidFill>
                  <a:schemeClr val="accent2"/>
                </a:solidFill>
                <a:prstDash val="solid"/>
              </a:ln>
              <a:solidFill>
                <a:schemeClr val="tx2">
                  <a:lumMod val="50000"/>
                </a:schemeClr>
              </a:solidFill>
            </a:endParaRPr>
          </a:p>
        </p:txBody>
      </p:sp>
      <p:cxnSp>
        <p:nvCxnSpPr>
          <p:cNvPr id="5" name="Straight Connector 4"/>
          <p:cNvCxnSpPr/>
          <p:nvPr/>
        </p:nvCxnSpPr>
        <p:spPr>
          <a:xfrm flipH="1">
            <a:off x="1215852" y="4522751"/>
            <a:ext cx="915933" cy="26401"/>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flipH="1" flipV="1">
            <a:off x="1215853" y="1110582"/>
            <a:ext cx="16329" cy="342537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H="1">
            <a:off x="987722" y="3564309"/>
            <a:ext cx="23629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flipV="1">
            <a:off x="1028465" y="2611808"/>
            <a:ext cx="187389" cy="21773"/>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H="1">
            <a:off x="987722" y="1632094"/>
            <a:ext cx="228132" cy="21774"/>
          </a:xfrm>
          <a:prstGeom prst="line">
            <a:avLst/>
          </a:prstGeom>
        </p:spPr>
        <p:style>
          <a:lnRef idx="3">
            <a:schemeClr val="accent2"/>
          </a:lnRef>
          <a:fillRef idx="0">
            <a:schemeClr val="accent2"/>
          </a:fillRef>
          <a:effectRef idx="2">
            <a:schemeClr val="accent2"/>
          </a:effectRef>
          <a:fontRef idx="minor">
            <a:schemeClr val="tx1"/>
          </a:fontRef>
        </p:style>
      </p:cxnSp>
      <p:sp>
        <p:nvSpPr>
          <p:cNvPr id="11" name="Multiply 10"/>
          <p:cNvSpPr/>
          <p:nvPr/>
        </p:nvSpPr>
        <p:spPr>
          <a:xfrm>
            <a:off x="1996721" y="4331669"/>
            <a:ext cx="310243" cy="537267"/>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2695471" y="4179348"/>
            <a:ext cx="310243" cy="537267"/>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3476524" y="4086509"/>
            <a:ext cx="310243" cy="537267"/>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6552775" y="4215515"/>
            <a:ext cx="310243" cy="537267"/>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8874366" y="4215516"/>
            <a:ext cx="310243" cy="537267"/>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11195957" y="4011885"/>
            <a:ext cx="310243" cy="537267"/>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395" y="1347778"/>
            <a:ext cx="936327" cy="523220"/>
          </a:xfrm>
          <a:prstGeom prst="rect">
            <a:avLst/>
          </a:prstGeom>
          <a:noFill/>
        </p:spPr>
        <p:txBody>
          <a:bodyPr wrap="square" rtlCol="0">
            <a:spAutoFit/>
          </a:bodyPr>
          <a:lstStyle/>
          <a:p>
            <a:r>
              <a:rPr lang="fa-IR" sz="2800" b="1" dirty="0">
                <a:solidFill>
                  <a:schemeClr val="accent4">
                    <a:lumMod val="75000"/>
                  </a:schemeClr>
                </a:solidFill>
              </a:rPr>
              <a:t>300</a:t>
            </a:r>
            <a:endParaRPr lang="en-US" sz="2800" b="1" dirty="0">
              <a:solidFill>
                <a:schemeClr val="accent4">
                  <a:lumMod val="75000"/>
                </a:schemeClr>
              </a:solidFill>
            </a:endParaRPr>
          </a:p>
        </p:txBody>
      </p:sp>
      <p:sp>
        <p:nvSpPr>
          <p:cNvPr id="18" name="TextBox 17"/>
          <p:cNvSpPr txBox="1"/>
          <p:nvPr/>
        </p:nvSpPr>
        <p:spPr>
          <a:xfrm>
            <a:off x="35067" y="2377103"/>
            <a:ext cx="838590" cy="523220"/>
          </a:xfrm>
          <a:prstGeom prst="rect">
            <a:avLst/>
          </a:prstGeom>
          <a:noFill/>
        </p:spPr>
        <p:txBody>
          <a:bodyPr wrap="square" rtlCol="0">
            <a:spAutoFit/>
          </a:bodyPr>
          <a:lstStyle/>
          <a:p>
            <a:r>
              <a:rPr lang="fa-IR" sz="2800" b="1" dirty="0">
                <a:solidFill>
                  <a:schemeClr val="accent4">
                    <a:lumMod val="75000"/>
                  </a:schemeClr>
                </a:solidFill>
              </a:rPr>
              <a:t>280</a:t>
            </a:r>
            <a:endParaRPr lang="en-US" sz="2800" b="1" dirty="0">
              <a:solidFill>
                <a:schemeClr val="accent4">
                  <a:lumMod val="75000"/>
                </a:schemeClr>
              </a:solidFill>
            </a:endParaRPr>
          </a:p>
        </p:txBody>
      </p:sp>
      <p:sp>
        <p:nvSpPr>
          <p:cNvPr id="19" name="TextBox 18"/>
          <p:cNvSpPr txBox="1"/>
          <p:nvPr/>
        </p:nvSpPr>
        <p:spPr>
          <a:xfrm>
            <a:off x="51395" y="3271921"/>
            <a:ext cx="822262" cy="523220"/>
          </a:xfrm>
          <a:prstGeom prst="rect">
            <a:avLst/>
          </a:prstGeom>
          <a:noFill/>
        </p:spPr>
        <p:txBody>
          <a:bodyPr wrap="square" rtlCol="0">
            <a:spAutoFit/>
          </a:bodyPr>
          <a:lstStyle/>
          <a:p>
            <a:r>
              <a:rPr lang="fa-IR" sz="2800" b="1" dirty="0">
                <a:solidFill>
                  <a:schemeClr val="accent4">
                    <a:lumMod val="75000"/>
                  </a:schemeClr>
                </a:solidFill>
              </a:rPr>
              <a:t>260</a:t>
            </a:r>
            <a:endParaRPr lang="en-US" sz="2800" b="1" dirty="0">
              <a:solidFill>
                <a:schemeClr val="accent4">
                  <a:lumMod val="75000"/>
                </a:schemeClr>
              </a:solidFill>
            </a:endParaRPr>
          </a:p>
        </p:txBody>
      </p:sp>
      <p:cxnSp>
        <p:nvCxnSpPr>
          <p:cNvPr id="20" name="Straight Connector 19"/>
          <p:cNvCxnSpPr/>
          <p:nvPr/>
        </p:nvCxnSpPr>
        <p:spPr>
          <a:xfrm>
            <a:off x="1232182" y="1632093"/>
            <a:ext cx="85371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p:cNvCxnSpPr/>
          <p:nvPr/>
        </p:nvCxnSpPr>
        <p:spPr>
          <a:xfrm>
            <a:off x="2075774" y="1632094"/>
            <a:ext cx="0" cy="2852056"/>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1122159" y="2655855"/>
            <a:ext cx="1722198" cy="1632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p:cNvCxnSpPr/>
          <p:nvPr/>
        </p:nvCxnSpPr>
        <p:spPr>
          <a:xfrm>
            <a:off x="2844357" y="2655855"/>
            <a:ext cx="19953" cy="1806855"/>
          </a:xfrm>
          <a:prstGeom prst="line">
            <a:avLst/>
          </a:prstGeom>
          <a:ln>
            <a:solidFill>
              <a:schemeClr val="accent6">
                <a:lumMod val="5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flipV="1">
            <a:off x="1215852" y="3564309"/>
            <a:ext cx="2463710" cy="3315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3679562" y="3564308"/>
            <a:ext cx="0" cy="894443"/>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6" name="Straight Connector 35"/>
          <p:cNvCxnSpPr/>
          <p:nvPr/>
        </p:nvCxnSpPr>
        <p:spPr>
          <a:xfrm>
            <a:off x="3632892" y="3564308"/>
            <a:ext cx="3097288" cy="3865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a:off x="6730180" y="3602961"/>
            <a:ext cx="0" cy="894443"/>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0" name="Straight Connector 39"/>
          <p:cNvCxnSpPr/>
          <p:nvPr/>
        </p:nvCxnSpPr>
        <p:spPr>
          <a:xfrm>
            <a:off x="2827347" y="2672182"/>
            <a:ext cx="6154585" cy="502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a:off x="8981932" y="2660880"/>
            <a:ext cx="19953" cy="1806855"/>
          </a:xfrm>
          <a:prstGeom prst="line">
            <a:avLst/>
          </a:prstGeom>
          <a:ln>
            <a:solidFill>
              <a:schemeClr val="accent6">
                <a:lumMod val="5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a:off x="2059446" y="1632093"/>
            <a:ext cx="9205800" cy="2177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p:cNvCxnSpPr>
            <a:endCxn id="16" idx="1"/>
          </p:cNvCxnSpPr>
          <p:nvPr/>
        </p:nvCxnSpPr>
        <p:spPr>
          <a:xfrm>
            <a:off x="11377505" y="1653869"/>
            <a:ext cx="54182" cy="2487054"/>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49" name="Multiply 48"/>
          <p:cNvSpPr/>
          <p:nvPr/>
        </p:nvSpPr>
        <p:spPr>
          <a:xfrm>
            <a:off x="1947100" y="1355486"/>
            <a:ext cx="310243" cy="482910"/>
          </a:xfrm>
          <a:prstGeom prst="mathMultipl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ultiply 49"/>
          <p:cNvSpPr/>
          <p:nvPr/>
        </p:nvSpPr>
        <p:spPr>
          <a:xfrm>
            <a:off x="2652272" y="2430727"/>
            <a:ext cx="310243" cy="482910"/>
          </a:xfrm>
          <a:prstGeom prst="mathMultipl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y 50"/>
          <p:cNvSpPr/>
          <p:nvPr/>
        </p:nvSpPr>
        <p:spPr>
          <a:xfrm>
            <a:off x="3558859" y="3312231"/>
            <a:ext cx="310243" cy="482910"/>
          </a:xfrm>
          <a:prstGeom prst="mathMultipl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y 51"/>
          <p:cNvSpPr/>
          <p:nvPr/>
        </p:nvSpPr>
        <p:spPr>
          <a:xfrm>
            <a:off x="6507224" y="3364925"/>
            <a:ext cx="310243" cy="482910"/>
          </a:xfrm>
          <a:prstGeom prst="mathMultipl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ultiply 52"/>
          <p:cNvSpPr/>
          <p:nvPr/>
        </p:nvSpPr>
        <p:spPr>
          <a:xfrm>
            <a:off x="8787134" y="2430727"/>
            <a:ext cx="310243" cy="482910"/>
          </a:xfrm>
          <a:prstGeom prst="mathMultipl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3"/>
          <p:cNvSpPr/>
          <p:nvPr/>
        </p:nvSpPr>
        <p:spPr>
          <a:xfrm>
            <a:off x="11222383" y="1401526"/>
            <a:ext cx="310243" cy="482910"/>
          </a:xfrm>
          <a:prstGeom prst="mathMultipl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518122" y="1110343"/>
            <a:ext cx="10000351" cy="2996198"/>
          </a:xfrm>
          <a:custGeom>
            <a:avLst/>
            <a:gdLst>
              <a:gd name="connsiteX0" fmla="*/ 435 w 10000351"/>
              <a:gd name="connsiteY0" fmla="*/ 0 h 2996198"/>
              <a:gd name="connsiteX1" fmla="*/ 49421 w 10000351"/>
              <a:gd name="connsiteY1" fmla="*/ 48986 h 2996198"/>
              <a:gd name="connsiteX2" fmla="*/ 310678 w 10000351"/>
              <a:gd name="connsiteY2" fmla="*/ 261257 h 2996198"/>
              <a:gd name="connsiteX3" fmla="*/ 604592 w 10000351"/>
              <a:gd name="connsiteY3" fmla="*/ 522514 h 2996198"/>
              <a:gd name="connsiteX4" fmla="*/ 1290392 w 10000351"/>
              <a:gd name="connsiteY4" fmla="*/ 1583871 h 2996198"/>
              <a:gd name="connsiteX5" fmla="*/ 1910878 w 10000351"/>
              <a:gd name="connsiteY5" fmla="*/ 2188028 h 2996198"/>
              <a:gd name="connsiteX6" fmla="*/ 2188464 w 10000351"/>
              <a:gd name="connsiteY6" fmla="*/ 2400300 h 2996198"/>
              <a:gd name="connsiteX7" fmla="*/ 2694649 w 10000351"/>
              <a:gd name="connsiteY7" fmla="*/ 2677886 h 2996198"/>
              <a:gd name="connsiteX8" fmla="*/ 3380449 w 10000351"/>
              <a:gd name="connsiteY8" fmla="*/ 2971800 h 2996198"/>
              <a:gd name="connsiteX9" fmla="*/ 3707021 w 10000351"/>
              <a:gd name="connsiteY9" fmla="*/ 2971800 h 2996198"/>
              <a:gd name="connsiteX10" fmla="*/ 4147892 w 10000351"/>
              <a:gd name="connsiteY10" fmla="*/ 2906486 h 2996198"/>
              <a:gd name="connsiteX11" fmla="*/ 4556107 w 10000351"/>
              <a:gd name="connsiteY11" fmla="*/ 2792186 h 2996198"/>
              <a:gd name="connsiteX12" fmla="*/ 5176592 w 10000351"/>
              <a:gd name="connsiteY12" fmla="*/ 2514600 h 2996198"/>
              <a:gd name="connsiteX13" fmla="*/ 7478921 w 10000351"/>
              <a:gd name="connsiteY13" fmla="*/ 1583871 h 2996198"/>
              <a:gd name="connsiteX14" fmla="*/ 8752549 w 10000351"/>
              <a:gd name="connsiteY14" fmla="*/ 1143000 h 2996198"/>
              <a:gd name="connsiteX15" fmla="*/ 9862892 w 10000351"/>
              <a:gd name="connsiteY15" fmla="*/ 587828 h 2996198"/>
              <a:gd name="connsiteX16" fmla="*/ 9944535 w 10000351"/>
              <a:gd name="connsiteY16" fmla="*/ 571500 h 299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351" h="2996198">
                <a:moveTo>
                  <a:pt x="435" y="0"/>
                </a:moveTo>
                <a:cubicBezTo>
                  <a:pt x="-926" y="2721"/>
                  <a:pt x="-2286" y="5443"/>
                  <a:pt x="49421" y="48986"/>
                </a:cubicBezTo>
                <a:cubicBezTo>
                  <a:pt x="101128" y="92529"/>
                  <a:pt x="218150" y="182336"/>
                  <a:pt x="310678" y="261257"/>
                </a:cubicBezTo>
                <a:cubicBezTo>
                  <a:pt x="403206" y="340178"/>
                  <a:pt x="441306" y="302078"/>
                  <a:pt x="604592" y="522514"/>
                </a:cubicBezTo>
                <a:cubicBezTo>
                  <a:pt x="767878" y="742950"/>
                  <a:pt x="1072678" y="1306286"/>
                  <a:pt x="1290392" y="1583871"/>
                </a:cubicBezTo>
                <a:cubicBezTo>
                  <a:pt x="1508106" y="1861456"/>
                  <a:pt x="1761199" y="2051957"/>
                  <a:pt x="1910878" y="2188028"/>
                </a:cubicBezTo>
                <a:cubicBezTo>
                  <a:pt x="2060557" y="2324100"/>
                  <a:pt x="2057836" y="2318657"/>
                  <a:pt x="2188464" y="2400300"/>
                </a:cubicBezTo>
                <a:cubicBezTo>
                  <a:pt x="2319093" y="2481943"/>
                  <a:pt x="2495985" y="2582636"/>
                  <a:pt x="2694649" y="2677886"/>
                </a:cubicBezTo>
                <a:cubicBezTo>
                  <a:pt x="2893313" y="2773136"/>
                  <a:pt x="3211720" y="2922814"/>
                  <a:pt x="3380449" y="2971800"/>
                </a:cubicBezTo>
                <a:cubicBezTo>
                  <a:pt x="3549178" y="3020786"/>
                  <a:pt x="3579114" y="2982686"/>
                  <a:pt x="3707021" y="2971800"/>
                </a:cubicBezTo>
                <a:cubicBezTo>
                  <a:pt x="3834928" y="2960914"/>
                  <a:pt x="4006378" y="2936422"/>
                  <a:pt x="4147892" y="2906486"/>
                </a:cubicBezTo>
                <a:cubicBezTo>
                  <a:pt x="4289406" y="2876550"/>
                  <a:pt x="4384657" y="2857500"/>
                  <a:pt x="4556107" y="2792186"/>
                </a:cubicBezTo>
                <a:cubicBezTo>
                  <a:pt x="4727557" y="2726872"/>
                  <a:pt x="5176592" y="2514600"/>
                  <a:pt x="5176592" y="2514600"/>
                </a:cubicBezTo>
                <a:lnTo>
                  <a:pt x="7478921" y="1583871"/>
                </a:lnTo>
                <a:cubicBezTo>
                  <a:pt x="8074914" y="1355271"/>
                  <a:pt x="8355221" y="1309007"/>
                  <a:pt x="8752549" y="1143000"/>
                </a:cubicBezTo>
                <a:cubicBezTo>
                  <a:pt x="9149877" y="976993"/>
                  <a:pt x="9664228" y="683078"/>
                  <a:pt x="9862892" y="587828"/>
                </a:cubicBezTo>
                <a:cubicBezTo>
                  <a:pt x="10061556" y="492578"/>
                  <a:pt x="10003045" y="532039"/>
                  <a:pt x="9944535" y="5715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40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6" presetClass="entr" presetSubtype="21"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16" presetClass="entr" presetSubtype="21"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par>
                                <p:cTn id="63" presetID="16" presetClass="entr" presetSubtype="21"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par>
                                <p:cTn id="66" presetID="16" presetClass="entr" presetSubtype="21"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arn(inVertical)">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arn(inVertical)">
                                      <p:cBhvr>
                                        <p:cTn id="73" dur="500"/>
                                        <p:tgtEl>
                                          <p:spTgt spid="33"/>
                                        </p:tgtEl>
                                      </p:cBhvr>
                                    </p:animEffect>
                                  </p:childTnLst>
                                </p:cTn>
                              </p:par>
                              <p:par>
                                <p:cTn id="74" presetID="16" presetClass="entr" presetSubtype="21"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barn(inVertical)">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barn(inVertical)">
                                      <p:cBhvr>
                                        <p:cTn id="81" dur="500"/>
                                        <p:tgtEl>
                                          <p:spTgt spid="37"/>
                                        </p:tgtEl>
                                      </p:cBhvr>
                                    </p:animEffect>
                                  </p:childTnLst>
                                </p:cTn>
                              </p:par>
                              <p:par>
                                <p:cTn id="82" presetID="16" presetClass="entr" presetSubtype="21"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barn(inVertical)">
                                      <p:cBhvr>
                                        <p:cTn id="84" dur="500"/>
                                        <p:tgtEl>
                                          <p:spTgt spid="36"/>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barn(inVertical)">
                                      <p:cBhvr>
                                        <p:cTn id="89" dur="500"/>
                                        <p:tgtEl>
                                          <p:spTgt spid="41"/>
                                        </p:tgtEl>
                                      </p:cBhvr>
                                    </p:animEffect>
                                  </p:childTnLst>
                                </p:cTn>
                              </p:par>
                              <p:par>
                                <p:cTn id="90" presetID="16" presetClass="entr" presetSubtype="21"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barn(inVertical)">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barn(inVertical)">
                                      <p:cBhvr>
                                        <p:cTn id="97" dur="500"/>
                                        <p:tgtEl>
                                          <p:spTgt spid="45"/>
                                        </p:tgtEl>
                                      </p:cBhvr>
                                    </p:animEffect>
                                  </p:childTnLst>
                                </p:cTn>
                              </p:par>
                              <p:par>
                                <p:cTn id="98" presetID="16" presetClass="entr" presetSubtype="21" fill="hold"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barn(inVertical)">
                                      <p:cBhvr>
                                        <p:cTn id="100" dur="500"/>
                                        <p:tgtEl>
                                          <p:spTgt spid="44"/>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barn(inVertical)">
                                      <p:cBhvr>
                                        <p:cTn id="105" dur="500"/>
                                        <p:tgtEl>
                                          <p:spTgt spid="49"/>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barn(inVertical)">
                                      <p:cBhvr>
                                        <p:cTn id="108" dur="500"/>
                                        <p:tgtEl>
                                          <p:spTgt spid="50"/>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barn(inVertical)">
                                      <p:cBhvr>
                                        <p:cTn id="111" dur="500"/>
                                        <p:tgtEl>
                                          <p:spTgt spid="51"/>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barn(inVertical)">
                                      <p:cBhvr>
                                        <p:cTn id="114" dur="500"/>
                                        <p:tgtEl>
                                          <p:spTgt spid="52"/>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barn(inVertical)">
                                      <p:cBhvr>
                                        <p:cTn id="117" dur="500"/>
                                        <p:tgtEl>
                                          <p:spTgt spid="53"/>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barn(inVertical)">
                                      <p:cBhvr>
                                        <p:cTn id="120" dur="500"/>
                                        <p:tgtEl>
                                          <p:spTgt spid="54"/>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barn(inVertical)">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P spid="15" grpId="0" animBg="1"/>
      <p:bldP spid="16" grpId="0" animBg="1"/>
      <p:bldP spid="17" grpId="0"/>
      <p:bldP spid="18" grpId="0"/>
      <p:bldP spid="19" grpId="0"/>
      <p:bldP spid="49" grpId="0" animBg="1"/>
      <p:bldP spid="50" grpId="0" animBg="1"/>
      <p:bldP spid="51" grpId="0" animBg="1"/>
      <p:bldP spid="52" grpId="0" animBg="1"/>
      <p:bldP spid="53" grpId="0" animBg="1"/>
      <p:bldP spid="54" grpId="0" animBg="1"/>
      <p:bldP spid="5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a:off x="1796143" y="2873828"/>
            <a:ext cx="342900" cy="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 name="Straight Connector 2"/>
          <p:cNvCxnSpPr/>
          <p:nvPr/>
        </p:nvCxnSpPr>
        <p:spPr>
          <a:xfrm flipH="1">
            <a:off x="2106386" y="2841171"/>
            <a:ext cx="16328" cy="1061358"/>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9"/>
          <p:cNvCxnSpPr/>
          <p:nvPr/>
        </p:nvCxnSpPr>
        <p:spPr>
          <a:xfrm>
            <a:off x="1796143" y="1926771"/>
            <a:ext cx="1404257" cy="4254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3216729" y="1969313"/>
            <a:ext cx="26305" cy="1933216"/>
          </a:xfrm>
          <a:prstGeom prst="line">
            <a:avLst/>
          </a:prstGeom>
          <a:ln w="190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1796143" y="1054913"/>
            <a:ext cx="2320111" cy="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4116254" y="1054913"/>
            <a:ext cx="0" cy="2902045"/>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0" name="Straight Connector 39"/>
          <p:cNvCxnSpPr/>
          <p:nvPr/>
        </p:nvCxnSpPr>
        <p:spPr>
          <a:xfrm flipV="1">
            <a:off x="4116254" y="1055915"/>
            <a:ext cx="1763766" cy="3165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a:off x="5880020" y="1055914"/>
            <a:ext cx="0" cy="2902045"/>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3" name="Straight Connector 42"/>
          <p:cNvCxnSpPr/>
          <p:nvPr/>
        </p:nvCxnSpPr>
        <p:spPr>
          <a:xfrm>
            <a:off x="5880020" y="1087571"/>
            <a:ext cx="2405743" cy="1804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p:nvPr/>
        </p:nvCxnSpPr>
        <p:spPr>
          <a:xfrm>
            <a:off x="8285763" y="1105619"/>
            <a:ext cx="0" cy="2902045"/>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7" name="Straight Connector 46"/>
          <p:cNvCxnSpPr/>
          <p:nvPr/>
        </p:nvCxnSpPr>
        <p:spPr>
          <a:xfrm flipV="1">
            <a:off x="8285763" y="1096596"/>
            <a:ext cx="1110343" cy="4068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a:off x="9396106" y="1096595"/>
            <a:ext cx="0" cy="2902045"/>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1" name="Straight Connector 50"/>
          <p:cNvCxnSpPr/>
          <p:nvPr/>
        </p:nvCxnSpPr>
        <p:spPr>
          <a:xfrm>
            <a:off x="3233056" y="1969313"/>
            <a:ext cx="3518367" cy="10513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p:cNvCxnSpPr/>
          <p:nvPr/>
        </p:nvCxnSpPr>
        <p:spPr>
          <a:xfrm>
            <a:off x="6767752" y="2074448"/>
            <a:ext cx="26305" cy="1933216"/>
          </a:xfrm>
          <a:prstGeom prst="line">
            <a:avLst/>
          </a:prstGeom>
          <a:ln w="190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5" name="Straight Connector 54"/>
          <p:cNvCxnSpPr/>
          <p:nvPr/>
        </p:nvCxnSpPr>
        <p:spPr>
          <a:xfrm flipV="1">
            <a:off x="6767750" y="2023742"/>
            <a:ext cx="783589" cy="5070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p:cNvCxnSpPr/>
          <p:nvPr/>
        </p:nvCxnSpPr>
        <p:spPr>
          <a:xfrm>
            <a:off x="7541182" y="2074448"/>
            <a:ext cx="52791" cy="1882510"/>
          </a:xfrm>
          <a:prstGeom prst="line">
            <a:avLst/>
          </a:prstGeom>
          <a:ln w="190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1" name="Straight Connector 60"/>
          <p:cNvCxnSpPr/>
          <p:nvPr/>
        </p:nvCxnSpPr>
        <p:spPr>
          <a:xfrm flipV="1">
            <a:off x="7498548" y="2011855"/>
            <a:ext cx="2674806" cy="1188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p:cNvCxnSpPr/>
          <p:nvPr/>
        </p:nvCxnSpPr>
        <p:spPr>
          <a:xfrm>
            <a:off x="10189683" y="2011855"/>
            <a:ext cx="26305" cy="1933216"/>
          </a:xfrm>
          <a:prstGeom prst="line">
            <a:avLst/>
          </a:prstGeom>
          <a:ln w="190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5" name="Straight Connector 64"/>
          <p:cNvCxnSpPr/>
          <p:nvPr/>
        </p:nvCxnSpPr>
        <p:spPr>
          <a:xfrm>
            <a:off x="2155372" y="2873828"/>
            <a:ext cx="9035142" cy="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6" name="Straight Connector 65"/>
          <p:cNvCxnSpPr/>
          <p:nvPr/>
        </p:nvCxnSpPr>
        <p:spPr>
          <a:xfrm flipH="1">
            <a:off x="11157857" y="2841171"/>
            <a:ext cx="16328" cy="1061358"/>
          </a:xfrm>
          <a:prstGeom prst="line">
            <a:avLst/>
          </a:prstGeom>
          <a:ln w="28575">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9" name="Multiply 68"/>
          <p:cNvSpPr/>
          <p:nvPr/>
        </p:nvSpPr>
        <p:spPr>
          <a:xfrm>
            <a:off x="3012436" y="1758762"/>
            <a:ext cx="310243" cy="5061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ultiply 69"/>
          <p:cNvSpPr/>
          <p:nvPr/>
        </p:nvSpPr>
        <p:spPr>
          <a:xfrm>
            <a:off x="3961131" y="844502"/>
            <a:ext cx="310243" cy="5061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ultiply 70"/>
          <p:cNvSpPr/>
          <p:nvPr/>
        </p:nvSpPr>
        <p:spPr>
          <a:xfrm>
            <a:off x="5724899" y="863843"/>
            <a:ext cx="310243" cy="5061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ultiply 71"/>
          <p:cNvSpPr/>
          <p:nvPr/>
        </p:nvSpPr>
        <p:spPr>
          <a:xfrm>
            <a:off x="1951264" y="2682828"/>
            <a:ext cx="310243" cy="5061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ultiply 72"/>
          <p:cNvSpPr/>
          <p:nvPr/>
        </p:nvSpPr>
        <p:spPr>
          <a:xfrm>
            <a:off x="8130640" y="890986"/>
            <a:ext cx="310243" cy="5061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y 73"/>
          <p:cNvSpPr/>
          <p:nvPr/>
        </p:nvSpPr>
        <p:spPr>
          <a:xfrm>
            <a:off x="9228098" y="874657"/>
            <a:ext cx="310243" cy="5061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y 74"/>
          <p:cNvSpPr/>
          <p:nvPr/>
        </p:nvSpPr>
        <p:spPr>
          <a:xfrm>
            <a:off x="10060866" y="1714859"/>
            <a:ext cx="310243" cy="5061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75"/>
          <p:cNvSpPr/>
          <p:nvPr/>
        </p:nvSpPr>
        <p:spPr>
          <a:xfrm>
            <a:off x="11010899" y="2588078"/>
            <a:ext cx="310243" cy="5061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ultiply 77"/>
          <p:cNvSpPr/>
          <p:nvPr/>
        </p:nvSpPr>
        <p:spPr>
          <a:xfrm>
            <a:off x="7450477" y="1743429"/>
            <a:ext cx="310243" cy="5061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ultiply 78"/>
          <p:cNvSpPr/>
          <p:nvPr/>
        </p:nvSpPr>
        <p:spPr>
          <a:xfrm>
            <a:off x="6622611" y="1714859"/>
            <a:ext cx="310243" cy="5061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1420586" y="620340"/>
            <a:ext cx="10396590" cy="2971946"/>
          </a:xfrm>
          <a:custGeom>
            <a:avLst/>
            <a:gdLst>
              <a:gd name="connsiteX0" fmla="*/ 0 w 10396590"/>
              <a:gd name="connsiteY0" fmla="*/ 2971946 h 2971946"/>
              <a:gd name="connsiteX1" fmla="*/ 538843 w 10396590"/>
              <a:gd name="connsiteY1" fmla="*/ 2563731 h 2971946"/>
              <a:gd name="connsiteX2" fmla="*/ 718457 w 10396590"/>
              <a:gd name="connsiteY2" fmla="*/ 2122860 h 2971946"/>
              <a:gd name="connsiteX3" fmla="*/ 1355271 w 10396590"/>
              <a:gd name="connsiteY3" fmla="*/ 1681989 h 2971946"/>
              <a:gd name="connsiteX4" fmla="*/ 1763485 w 10396590"/>
              <a:gd name="connsiteY4" fmla="*/ 1290103 h 2971946"/>
              <a:gd name="connsiteX5" fmla="*/ 2318657 w 10396590"/>
              <a:gd name="connsiteY5" fmla="*/ 832903 h 2971946"/>
              <a:gd name="connsiteX6" fmla="*/ 2710543 w 10396590"/>
              <a:gd name="connsiteY6" fmla="*/ 441017 h 2971946"/>
              <a:gd name="connsiteX7" fmla="*/ 3069771 w 10396590"/>
              <a:gd name="connsiteY7" fmla="*/ 98117 h 2971946"/>
              <a:gd name="connsiteX8" fmla="*/ 3445328 w 10396590"/>
              <a:gd name="connsiteY8" fmla="*/ 146 h 2971946"/>
              <a:gd name="connsiteX9" fmla="*/ 3869871 w 10396590"/>
              <a:gd name="connsiteY9" fmla="*/ 81789 h 2971946"/>
              <a:gd name="connsiteX10" fmla="*/ 4229100 w 10396590"/>
              <a:gd name="connsiteY10" fmla="*/ 294060 h 2971946"/>
              <a:gd name="connsiteX11" fmla="*/ 4555671 w 10396590"/>
              <a:gd name="connsiteY11" fmla="*/ 653289 h 2971946"/>
              <a:gd name="connsiteX12" fmla="*/ 5012871 w 10396590"/>
              <a:gd name="connsiteY12" fmla="*/ 1143146 h 2971946"/>
              <a:gd name="connsiteX13" fmla="*/ 5437414 w 10396590"/>
              <a:gd name="connsiteY13" fmla="*/ 1420731 h 2971946"/>
              <a:gd name="connsiteX14" fmla="*/ 5845628 w 10396590"/>
              <a:gd name="connsiteY14" fmla="*/ 1535031 h 2971946"/>
              <a:gd name="connsiteX15" fmla="*/ 6188528 w 10396590"/>
              <a:gd name="connsiteY15" fmla="*/ 1322760 h 2971946"/>
              <a:gd name="connsiteX16" fmla="*/ 6923314 w 10396590"/>
              <a:gd name="connsiteY16" fmla="*/ 506331 h 2971946"/>
              <a:gd name="connsiteX17" fmla="*/ 7266214 w 10396590"/>
              <a:gd name="connsiteY17" fmla="*/ 245074 h 2971946"/>
              <a:gd name="connsiteX18" fmla="*/ 7560128 w 10396590"/>
              <a:gd name="connsiteY18" fmla="*/ 294060 h 2971946"/>
              <a:gd name="connsiteX19" fmla="*/ 7968343 w 10396590"/>
              <a:gd name="connsiteY19" fmla="*/ 490003 h 2971946"/>
              <a:gd name="connsiteX20" fmla="*/ 8801100 w 10396590"/>
              <a:gd name="connsiteY20" fmla="*/ 1453389 h 2971946"/>
              <a:gd name="connsiteX21" fmla="*/ 9552214 w 10396590"/>
              <a:gd name="connsiteY21" fmla="*/ 2073874 h 2971946"/>
              <a:gd name="connsiteX22" fmla="*/ 9764485 w 10396590"/>
              <a:gd name="connsiteY22" fmla="*/ 2335131 h 2971946"/>
              <a:gd name="connsiteX23" fmla="*/ 10335985 w 10396590"/>
              <a:gd name="connsiteY23" fmla="*/ 2873974 h 2971946"/>
              <a:gd name="connsiteX24" fmla="*/ 10352314 w 10396590"/>
              <a:gd name="connsiteY24" fmla="*/ 2873974 h 297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96590" h="2971946">
                <a:moveTo>
                  <a:pt x="0" y="2971946"/>
                </a:moveTo>
                <a:cubicBezTo>
                  <a:pt x="209550" y="2838595"/>
                  <a:pt x="419100" y="2705245"/>
                  <a:pt x="538843" y="2563731"/>
                </a:cubicBezTo>
                <a:cubicBezTo>
                  <a:pt x="658586" y="2422217"/>
                  <a:pt x="582386" y="2269817"/>
                  <a:pt x="718457" y="2122860"/>
                </a:cubicBezTo>
                <a:cubicBezTo>
                  <a:pt x="854528" y="1975903"/>
                  <a:pt x="1181100" y="1820782"/>
                  <a:pt x="1355271" y="1681989"/>
                </a:cubicBezTo>
                <a:cubicBezTo>
                  <a:pt x="1529442" y="1543196"/>
                  <a:pt x="1602921" y="1431617"/>
                  <a:pt x="1763485" y="1290103"/>
                </a:cubicBezTo>
                <a:cubicBezTo>
                  <a:pt x="1924049" y="1148589"/>
                  <a:pt x="2160814" y="974417"/>
                  <a:pt x="2318657" y="832903"/>
                </a:cubicBezTo>
                <a:cubicBezTo>
                  <a:pt x="2476500" y="691389"/>
                  <a:pt x="2585357" y="563481"/>
                  <a:pt x="2710543" y="441017"/>
                </a:cubicBezTo>
                <a:cubicBezTo>
                  <a:pt x="2835729" y="318553"/>
                  <a:pt x="2947307" y="171595"/>
                  <a:pt x="3069771" y="98117"/>
                </a:cubicBezTo>
                <a:cubicBezTo>
                  <a:pt x="3192235" y="24639"/>
                  <a:pt x="3311978" y="2867"/>
                  <a:pt x="3445328" y="146"/>
                </a:cubicBezTo>
                <a:cubicBezTo>
                  <a:pt x="3578678" y="-2575"/>
                  <a:pt x="3739242" y="32803"/>
                  <a:pt x="3869871" y="81789"/>
                </a:cubicBezTo>
                <a:cubicBezTo>
                  <a:pt x="4000500" y="130775"/>
                  <a:pt x="4114800" y="198810"/>
                  <a:pt x="4229100" y="294060"/>
                </a:cubicBezTo>
                <a:cubicBezTo>
                  <a:pt x="4343400" y="389310"/>
                  <a:pt x="4425043" y="511775"/>
                  <a:pt x="4555671" y="653289"/>
                </a:cubicBezTo>
                <a:cubicBezTo>
                  <a:pt x="4686300" y="794803"/>
                  <a:pt x="4865914" y="1015239"/>
                  <a:pt x="5012871" y="1143146"/>
                </a:cubicBezTo>
                <a:cubicBezTo>
                  <a:pt x="5159828" y="1271053"/>
                  <a:pt x="5298621" y="1355417"/>
                  <a:pt x="5437414" y="1420731"/>
                </a:cubicBezTo>
                <a:cubicBezTo>
                  <a:pt x="5576207" y="1486045"/>
                  <a:pt x="5720442" y="1551359"/>
                  <a:pt x="5845628" y="1535031"/>
                </a:cubicBezTo>
                <a:cubicBezTo>
                  <a:pt x="5970814" y="1518703"/>
                  <a:pt x="6008914" y="1494210"/>
                  <a:pt x="6188528" y="1322760"/>
                </a:cubicBezTo>
                <a:cubicBezTo>
                  <a:pt x="6368142" y="1151310"/>
                  <a:pt x="6743700" y="685945"/>
                  <a:pt x="6923314" y="506331"/>
                </a:cubicBezTo>
                <a:cubicBezTo>
                  <a:pt x="7102928" y="326717"/>
                  <a:pt x="7160078" y="280452"/>
                  <a:pt x="7266214" y="245074"/>
                </a:cubicBezTo>
                <a:cubicBezTo>
                  <a:pt x="7372350" y="209695"/>
                  <a:pt x="7443107" y="253238"/>
                  <a:pt x="7560128" y="294060"/>
                </a:cubicBezTo>
                <a:cubicBezTo>
                  <a:pt x="7677150" y="334881"/>
                  <a:pt x="7761514" y="296781"/>
                  <a:pt x="7968343" y="490003"/>
                </a:cubicBezTo>
                <a:cubicBezTo>
                  <a:pt x="8175172" y="683225"/>
                  <a:pt x="8537122" y="1189411"/>
                  <a:pt x="8801100" y="1453389"/>
                </a:cubicBezTo>
                <a:cubicBezTo>
                  <a:pt x="9065078" y="1717367"/>
                  <a:pt x="9391650" y="1926917"/>
                  <a:pt x="9552214" y="2073874"/>
                </a:cubicBezTo>
                <a:cubicBezTo>
                  <a:pt x="9712778" y="2220831"/>
                  <a:pt x="9633856" y="2201781"/>
                  <a:pt x="9764485" y="2335131"/>
                </a:cubicBezTo>
                <a:cubicBezTo>
                  <a:pt x="9895114" y="2468481"/>
                  <a:pt x="10238014" y="2784167"/>
                  <a:pt x="10335985" y="2873974"/>
                </a:cubicBezTo>
                <a:cubicBezTo>
                  <a:pt x="10433956" y="2963781"/>
                  <a:pt x="10393135" y="2918877"/>
                  <a:pt x="10352314" y="287397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81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par>
                                <p:cTn id="21" presetID="16" presetClass="entr" presetSubtype="21"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inVertical)">
                                      <p:cBhvr>
                                        <p:cTn id="28" dur="500"/>
                                        <p:tgtEl>
                                          <p:spTgt spid="41"/>
                                        </p:tgtEl>
                                      </p:cBhvr>
                                    </p:animEffect>
                                  </p:childTnLst>
                                </p:cTn>
                              </p:par>
                              <p:par>
                                <p:cTn id="29" presetID="16" presetClass="entr" presetSubtype="2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arn(inVertical)">
                                      <p:cBhvr>
                                        <p:cTn id="36" dur="500"/>
                                        <p:tgtEl>
                                          <p:spTgt spid="52"/>
                                        </p:tgtEl>
                                      </p:cBhvr>
                                    </p:animEffect>
                                  </p:childTnLst>
                                </p:cTn>
                              </p:par>
                              <p:par>
                                <p:cTn id="37" presetID="16" presetClass="entr" presetSubtype="21"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barn(inVertical)">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barn(inVertical)">
                                      <p:cBhvr>
                                        <p:cTn id="44" dur="500"/>
                                        <p:tgtEl>
                                          <p:spTgt spid="56"/>
                                        </p:tgtEl>
                                      </p:cBhvr>
                                    </p:animEffect>
                                  </p:childTnLst>
                                </p:cTn>
                              </p:par>
                              <p:par>
                                <p:cTn id="45" presetID="16" presetClass="entr" presetSubtype="21"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inVertic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barn(inVertical)">
                                      <p:cBhvr>
                                        <p:cTn id="60" dur="500"/>
                                        <p:tgtEl>
                                          <p:spTgt spid="48"/>
                                        </p:tgtEl>
                                      </p:cBhvr>
                                    </p:animEffect>
                                  </p:childTnLst>
                                </p:cTn>
                              </p:par>
                              <p:par>
                                <p:cTn id="61" presetID="16" presetClass="entr" presetSubtype="21"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arn(inVertical)">
                                      <p:cBhvr>
                                        <p:cTn id="63" dur="500"/>
                                        <p:tgtEl>
                                          <p:spTgt spid="4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barn(inVertical)">
                                      <p:cBhvr>
                                        <p:cTn id="68" dur="500"/>
                                        <p:tgtEl>
                                          <p:spTgt spid="62"/>
                                        </p:tgtEl>
                                      </p:cBhvr>
                                    </p:animEffect>
                                  </p:childTnLst>
                                </p:cTn>
                              </p:par>
                              <p:par>
                                <p:cTn id="69" presetID="16" presetClass="entr" presetSubtype="21"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barn(inVertical)">
                                      <p:cBhvr>
                                        <p:cTn id="71" dur="500"/>
                                        <p:tgtEl>
                                          <p:spTgt spid="6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barn(inVertical)">
                                      <p:cBhvr>
                                        <p:cTn id="76" dur="500"/>
                                        <p:tgtEl>
                                          <p:spTgt spid="66"/>
                                        </p:tgtEl>
                                      </p:cBhvr>
                                    </p:animEffect>
                                  </p:childTnLst>
                                </p:cTn>
                              </p:par>
                              <p:par>
                                <p:cTn id="77" presetID="16" presetClass="entr" presetSubtype="21"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barn(inVertical)">
                                      <p:cBhvr>
                                        <p:cTn id="79" dur="500"/>
                                        <p:tgtEl>
                                          <p:spTgt spid="65"/>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barn(inVertical)">
                                      <p:cBhvr>
                                        <p:cTn id="84" dur="500"/>
                                        <p:tgtEl>
                                          <p:spTgt spid="69"/>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barn(inVertical)">
                                      <p:cBhvr>
                                        <p:cTn id="87" dur="500"/>
                                        <p:tgtEl>
                                          <p:spTgt spid="72"/>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barn(inVertical)">
                                      <p:cBhvr>
                                        <p:cTn id="90" dur="500"/>
                                        <p:tgtEl>
                                          <p:spTgt spid="70"/>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barn(inVertical)">
                                      <p:cBhvr>
                                        <p:cTn id="93" dur="500"/>
                                        <p:tgtEl>
                                          <p:spTgt spid="71"/>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barn(inVertical)">
                                      <p:cBhvr>
                                        <p:cTn id="96" dur="500"/>
                                        <p:tgtEl>
                                          <p:spTgt spid="79"/>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barn(inVertical)">
                                      <p:cBhvr>
                                        <p:cTn id="99" dur="500"/>
                                        <p:tgtEl>
                                          <p:spTgt spid="78"/>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barn(inVertical)">
                                      <p:cBhvr>
                                        <p:cTn id="102" dur="500"/>
                                        <p:tgtEl>
                                          <p:spTgt spid="73"/>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74"/>
                                        </p:tgtEl>
                                        <p:attrNameLst>
                                          <p:attrName>style.visibility</p:attrName>
                                        </p:attrNameLst>
                                      </p:cBhvr>
                                      <p:to>
                                        <p:strVal val="visible"/>
                                      </p:to>
                                    </p:set>
                                    <p:animEffect transition="in" filter="barn(inVertical)">
                                      <p:cBhvr>
                                        <p:cTn id="105" dur="500"/>
                                        <p:tgtEl>
                                          <p:spTgt spid="74"/>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75"/>
                                        </p:tgtEl>
                                        <p:attrNameLst>
                                          <p:attrName>style.visibility</p:attrName>
                                        </p:attrNameLst>
                                      </p:cBhvr>
                                      <p:to>
                                        <p:strVal val="visible"/>
                                      </p:to>
                                    </p:set>
                                    <p:animEffect transition="in" filter="barn(inVertical)">
                                      <p:cBhvr>
                                        <p:cTn id="108" dur="500"/>
                                        <p:tgtEl>
                                          <p:spTgt spid="75"/>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barn(inVertical)">
                                      <p:cBhvr>
                                        <p:cTn id="111" dur="500"/>
                                        <p:tgtEl>
                                          <p:spTgt spid="76"/>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barn(inVertical)">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P spid="73" grpId="0" animBg="1"/>
      <p:bldP spid="74" grpId="0" animBg="1"/>
      <p:bldP spid="75" grpId="0" animBg="1"/>
      <p:bldP spid="76" grpId="0" animBg="1"/>
      <p:bldP spid="78" grpId="0" animBg="1"/>
      <p:bldP spid="79" grpId="0" animBg="1"/>
      <p:bldP spid="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a:p>
            <a:endParaRPr lang="en-US" dirty="0">
              <a:solidFill>
                <a:prstClr val="black">
                  <a:lumMod val="50000"/>
                  <a:lumOff val="50000"/>
                </a:prstClr>
              </a:solidFill>
              <a:latin typeface="Trebuchet MS"/>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sp>
        <p:nvSpPr>
          <p:cNvPr id="4" name="Content Placeholder 3"/>
          <p:cNvSpPr>
            <a:spLocks noGrp="1"/>
          </p:cNvSpPr>
          <p:nvPr>
            <p:ph sz="quarter" idx="14"/>
          </p:nvPr>
        </p:nvSpPr>
        <p:spPr>
          <a:xfrm>
            <a:off x="2044721" y="332656"/>
            <a:ext cx="9842479" cy="5544616"/>
          </a:xfrm>
        </p:spPr>
        <p:txBody>
          <a:bodyPr>
            <a:noAutofit/>
          </a:bodyPr>
          <a:lstStyle/>
          <a:p>
            <a:pPr marL="45720" indent="0" algn="ctr">
              <a:buNone/>
            </a:pPr>
            <a:r>
              <a:rPr lang="fa-IR" sz="2000" b="1" dirty="0">
                <a:solidFill>
                  <a:schemeClr val="accent6">
                    <a:lumMod val="50000"/>
                  </a:schemeClr>
                </a:solidFill>
                <a:cs typeface="2  Nazanin" pitchFamily="2" charset="-78"/>
              </a:rPr>
              <a:t>دو خصوصیت عمده منحنی های میزان:</a:t>
            </a:r>
          </a:p>
          <a:p>
            <a:pPr marL="45720" indent="0" algn="just">
              <a:buNone/>
            </a:pPr>
            <a:r>
              <a:rPr lang="fa-IR" sz="2000" dirty="0">
                <a:solidFill>
                  <a:schemeClr val="tx1"/>
                </a:solidFill>
                <a:cs typeface="2  Nazanin" pitchFamily="2" charset="-78"/>
              </a:rPr>
              <a:t>1- آنها هم فاصله هستند. 2- آنها دارای رقم هستند (خواندن منحنی های بدون رقم دشوار است) معمولا منحنی های اصلی را عددگذاری می کنند طبق قرارداد قسمتهای فوقانی اعدادی که منحنی ها را مشخص می کند به طرف بالادست دامنه قرار می گیرد.</a:t>
            </a:r>
            <a:endParaRPr lang="fa-IR" sz="2000" dirty="0">
              <a:solidFill>
                <a:schemeClr val="accent6">
                  <a:lumMod val="50000"/>
                </a:schemeClr>
              </a:solidFill>
              <a:cs typeface="2  Nazanin" pitchFamily="2" charset="-78"/>
            </a:endParaRPr>
          </a:p>
          <a:p>
            <a:pPr marL="45720" indent="0" algn="ctr">
              <a:buNone/>
            </a:pPr>
            <a:r>
              <a:rPr lang="fa-IR" sz="2000" b="1" dirty="0">
                <a:solidFill>
                  <a:schemeClr val="accent6">
                    <a:lumMod val="50000"/>
                  </a:schemeClr>
                </a:solidFill>
                <a:cs typeface="2  Nazanin" pitchFamily="2" charset="-78"/>
              </a:rPr>
              <a:t>نکاتی که در ترسیم نیمرخ ها مد نظر قرار می گیرد:</a:t>
            </a:r>
          </a:p>
          <a:p>
            <a:pPr marL="45720" indent="0" algn="just">
              <a:buNone/>
            </a:pPr>
            <a:r>
              <a:rPr lang="fa-IR" sz="2000" dirty="0">
                <a:solidFill>
                  <a:schemeClr val="tx1"/>
                </a:solidFill>
                <a:cs typeface="2  Nazanin" pitchFamily="2" charset="-78"/>
              </a:rPr>
              <a:t>1- انتخاب مسیر: نیمرخ توپوگرافی عوارضی چون ستیغ ها، دره ها، سطوح فلات ها و ... را مشخص می کند. لذا در انتخاب مسیر نیم رخ باید عمود بودن آن بر این عوارض مدنظر باشد و اگر نیمرخ مایل به این عوارض رسم شود از انرژی این ناهمواری ها می کاهد.</a:t>
            </a:r>
          </a:p>
          <a:p>
            <a:pPr marL="45720" indent="0" algn="just">
              <a:buNone/>
            </a:pPr>
            <a:r>
              <a:rPr lang="fa-IR" sz="2000" dirty="0">
                <a:solidFill>
                  <a:schemeClr val="tx1"/>
                </a:solidFill>
                <a:cs typeface="2  Nazanin" pitchFamily="2" charset="-78"/>
              </a:rPr>
              <a:t>2- انتخاب مقیاس: در مقیاس طول ها انتخابی وجود ندارد و همان مقیاس نقشه در دسترس لحاظ می شود اما مقیاس ارتفاع برای برجسته تر نشان دادن عوارض ممکن است دو برابر یا بیشتر از مقیاس طولها انتخاب شود.</a:t>
            </a:r>
          </a:p>
          <a:p>
            <a:pPr marL="45720" indent="0" algn="ctr">
              <a:buNone/>
            </a:pPr>
            <a:r>
              <a:rPr lang="fa-IR" sz="2000" b="1" dirty="0">
                <a:solidFill>
                  <a:schemeClr val="accent6">
                    <a:lumMod val="50000"/>
                  </a:schemeClr>
                </a:solidFill>
                <a:cs typeface="2  Nazanin" pitchFamily="2" charset="-78"/>
              </a:rPr>
              <a:t>کاربردهای نقشه های توپوگرافی</a:t>
            </a:r>
          </a:p>
          <a:p>
            <a:pPr marL="45720" indent="0" algn="just">
              <a:buNone/>
            </a:pPr>
            <a:r>
              <a:rPr lang="fa-IR" sz="2000" dirty="0">
                <a:solidFill>
                  <a:schemeClr val="tx1"/>
                </a:solidFill>
                <a:cs typeface="2  Nazanin" pitchFamily="2" charset="-78"/>
              </a:rPr>
              <a:t>. برخی از مهمترین کاربردهای نقشه های توپوگرافی عبارتنداز: ساختمان سازی، سدسازی، راهسازی، پل سازی، تونل سازی، هیدرولوژی، مهندسی معدن، علوم نظامی، شهرسازی و ... .  </a:t>
            </a:r>
          </a:p>
          <a:p>
            <a:pPr marL="45720" indent="0" algn="just">
              <a:buNone/>
            </a:pPr>
            <a:r>
              <a:rPr lang="fa-IR" sz="2000" dirty="0">
                <a:solidFill>
                  <a:schemeClr val="tx1"/>
                </a:solidFill>
                <a:cs typeface="2  Nazanin" pitchFamily="2" charset="-78"/>
              </a:rPr>
              <a:t>از روی منحنی های میزان، می توان سطوح هموار، زمین کاو، کوژ، شیب تند، درصد شیب، شکست شیب و عوارض دیگر را به راحتی تشخیص داد. اسلاید بعدی مثال کوچکی از کاربرد نقشه توپوگرافی در مطالعات مخاطرات ژئومورفولوژیک توسط نگارنده را نشان می دهد. </a:t>
            </a:r>
          </a:p>
          <a:p>
            <a:pPr marL="45720" indent="0" algn="just">
              <a:buNone/>
            </a:pPr>
            <a:endParaRPr lang="en-US" sz="2000" dirty="0">
              <a:cs typeface="2  Nazanin" pitchFamily="2" charset="-78"/>
            </a:endParaRPr>
          </a:p>
        </p:txBody>
      </p:sp>
      <p:sp>
        <p:nvSpPr>
          <p:cNvPr id="7" name="TextBox 6"/>
          <p:cNvSpPr txBox="1"/>
          <p:nvPr/>
        </p:nvSpPr>
        <p:spPr>
          <a:xfrm>
            <a:off x="69488"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3"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46"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2521544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543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954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595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141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648396" y="6172203"/>
            <a:ext cx="1934005" cy="365125"/>
          </a:xfrm>
        </p:spPr>
        <p:txBody>
          <a:bodyPr/>
          <a:lstStyle/>
          <a:p>
            <a:r>
              <a:rPr lang="fa-IR" dirty="0"/>
              <a:t>1400/11/24</a:t>
            </a:r>
            <a:endParaRPr lang="en-US" dirty="0"/>
          </a:p>
        </p:txBody>
      </p:sp>
      <p:sp>
        <p:nvSpPr>
          <p:cNvPr id="3" name="Footer Placeholder 2"/>
          <p:cNvSpPr>
            <a:spLocks noGrp="1"/>
          </p:cNvSpPr>
          <p:nvPr>
            <p:ph type="ftr" sz="quarter" idx="11"/>
          </p:nvPr>
        </p:nvSpPr>
        <p:spPr/>
        <p:txBody>
          <a:bodyPr/>
          <a:lstStyle/>
          <a:p>
            <a:r>
              <a:rPr lang="en-US"/>
              <a:t>Dr. Ranjbari</a:t>
            </a:r>
          </a:p>
        </p:txBody>
      </p:sp>
      <p:pic>
        <p:nvPicPr>
          <p:cNvPr id="6" name="4_5994489389785287973">
            <a:hlinkClick r:id="" action="ppaction://media"/>
          </p:cNvPr>
          <p:cNvPicPr>
            <a:picLocks noGrp="1" noChangeAspect="1"/>
          </p:cNvPicPr>
          <p:nvPr>
            <p:ph sz="quarter" idx="4294967295"/>
            <a:videoFile r:link="rId2"/>
            <p:extLst>
              <p:ext uri="{DAA4B4D4-6D71-4841-9C94-3DE7FCFB9230}">
                <p14:media xmlns:p14="http://schemas.microsoft.com/office/powerpoint/2010/main" r:embed="rId1"/>
              </p:ext>
            </p:extLst>
          </p:nvPr>
        </p:nvPicPr>
        <p:blipFill>
          <a:blip r:embed="rId4"/>
          <a:stretch>
            <a:fillRect/>
          </a:stretch>
        </p:blipFill>
        <p:spPr>
          <a:xfrm>
            <a:off x="2" y="692696"/>
            <a:ext cx="11929052" cy="5479504"/>
          </a:xfrm>
          <a:prstGeom prst="rect">
            <a:avLst/>
          </a:prstGeom>
        </p:spPr>
      </p:pic>
      <p:sp>
        <p:nvSpPr>
          <p:cNvPr id="7" name="TextBox 6"/>
          <p:cNvSpPr txBox="1"/>
          <p:nvPr/>
        </p:nvSpPr>
        <p:spPr>
          <a:xfrm>
            <a:off x="1199457" y="142905"/>
            <a:ext cx="9601067" cy="523220"/>
          </a:xfrm>
          <a:prstGeom prst="rect">
            <a:avLst/>
          </a:prstGeom>
          <a:noFill/>
        </p:spPr>
        <p:txBody>
          <a:bodyPr wrap="square" rtlCol="0">
            <a:spAutoFit/>
          </a:bodyPr>
          <a:lstStyle/>
          <a:p>
            <a:pPr algn="ctr"/>
            <a:r>
              <a:rPr lang="fa-IR" sz="2800" dirty="0">
                <a:solidFill>
                  <a:schemeClr val="accent6">
                    <a:lumMod val="50000"/>
                  </a:schemeClr>
                </a:solidFill>
              </a:rPr>
              <a:t>خلاصه ترسیم نیمرخ توپوگرافی در یک دقیقه</a:t>
            </a:r>
            <a:endParaRPr lang="en-US" sz="2800" dirty="0">
              <a:solidFill>
                <a:schemeClr val="accent6">
                  <a:lumMod val="50000"/>
                </a:schemeClr>
              </a:solidFill>
            </a:endParaRPr>
          </a:p>
        </p:txBody>
      </p:sp>
    </p:spTree>
    <p:extLst>
      <p:ext uri="{BB962C8B-B14F-4D97-AF65-F5344CB8AC3E}">
        <p14:creationId xmlns:p14="http://schemas.microsoft.com/office/powerpoint/2010/main" val="31546842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cTn>
                <p:tgtEl>
                  <p:spTgt spid="6"/>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F58236-8A6F-4DFA-BF03-3AD8C34FB0F1}" type="datetime1">
              <a:rPr lang="en-US" smtClean="0">
                <a:solidFill>
                  <a:prstClr val="black">
                    <a:lumMod val="50000"/>
                    <a:lumOff val="50000"/>
                  </a:prstClr>
                </a:solidFill>
              </a:rPr>
              <a:pPr/>
              <a:t>2/22/2022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en-US">
                <a:solidFill>
                  <a:prstClr val="black">
                    <a:lumMod val="50000"/>
                    <a:lumOff val="50000"/>
                  </a:prstClr>
                </a:solidFill>
              </a:rPr>
              <a:t>Dr. Ranjbari</a:t>
            </a:r>
          </a:p>
        </p:txBody>
      </p:sp>
      <p:pic>
        <p:nvPicPr>
          <p:cNvPr id="16" name="Content Placeholder 1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 y="0"/>
            <a:ext cx="12233759" cy="6858000"/>
          </a:xfrm>
        </p:spPr>
      </p:pic>
    </p:spTree>
    <p:extLst>
      <p:ext uri="{BB962C8B-B14F-4D97-AF65-F5344CB8AC3E}">
        <p14:creationId xmlns:p14="http://schemas.microsoft.com/office/powerpoint/2010/main" val="301269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400256" y="6172201"/>
            <a:ext cx="1810544" cy="365125"/>
          </a:xfrm>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a:p>
            <a:endParaRPr lang="en-US" dirty="0">
              <a:solidFill>
                <a:prstClr val="black">
                  <a:lumMod val="50000"/>
                  <a:lumOff val="50000"/>
                </a:prstClr>
              </a:solidFill>
              <a:latin typeface="Trebuchet MS"/>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503712" y="2365877"/>
            <a:ext cx="3816424" cy="4348354"/>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392144" y="1301784"/>
            <a:ext cx="3170650" cy="3567377"/>
          </a:xfr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712" y="117111"/>
            <a:ext cx="3816424" cy="224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1956"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871"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114"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
        <p:nvSpPr>
          <p:cNvPr id="2" name="Rounded Rectangle 1"/>
          <p:cNvSpPr/>
          <p:nvPr/>
        </p:nvSpPr>
        <p:spPr>
          <a:xfrm>
            <a:off x="5375920" y="2996952"/>
            <a:ext cx="144016" cy="72008"/>
          </a:xfrm>
          <a:prstGeom prst="round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13" name="Curved Up Arrow 12"/>
          <p:cNvSpPr/>
          <p:nvPr/>
        </p:nvSpPr>
        <p:spPr>
          <a:xfrm rot="16044306">
            <a:off x="4993415" y="2111394"/>
            <a:ext cx="1343719" cy="433904"/>
          </a:xfrm>
          <a:prstGeom prst="curvedUp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rebuchet MS"/>
            </a:endParaRPr>
          </a:p>
        </p:txBody>
      </p:sp>
    </p:spTree>
    <p:extLst>
      <p:ext uri="{BB962C8B-B14F-4D97-AF65-F5344CB8AC3E}">
        <p14:creationId xmlns:p14="http://schemas.microsoft.com/office/powerpoint/2010/main" val="195998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a:p>
            <a:endParaRPr lang="en-US" dirty="0">
              <a:solidFill>
                <a:prstClr val="black">
                  <a:lumMod val="50000"/>
                  <a:lumOff val="50000"/>
                </a:prstClr>
              </a:solidFill>
              <a:latin typeface="Trebuchet MS"/>
            </a:endParaRPr>
          </a:p>
        </p:txBody>
      </p:sp>
      <p:sp>
        <p:nvSpPr>
          <p:cNvPr id="3" name="Footer Placeholder 2"/>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pic>
        <p:nvPicPr>
          <p:cNvPr id="6" name="Content Placeholder 5"/>
          <p:cNvPicPr>
            <a:picLocks noGrp="1" noChangeAspect="1"/>
          </p:cNvPicPr>
          <p:nvPr>
            <p:ph sz="quarter" idx="13"/>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60654" y="118344"/>
            <a:ext cx="7099843" cy="6046960"/>
          </a:xfrm>
        </p:spPr>
      </p:pic>
      <p:sp>
        <p:nvSpPr>
          <p:cNvPr id="7" name="TextBox 6"/>
          <p:cNvSpPr txBox="1"/>
          <p:nvPr/>
        </p:nvSpPr>
        <p:spPr>
          <a:xfrm>
            <a:off x="55918"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833"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76"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287972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a:p>
            <a:endParaRPr lang="en-US" dirty="0">
              <a:solidFill>
                <a:prstClr val="black">
                  <a:lumMod val="50000"/>
                  <a:lumOff val="50000"/>
                </a:prstClr>
              </a:solidFill>
              <a:latin typeface="Trebuchet MS"/>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sp>
        <p:nvSpPr>
          <p:cNvPr id="2" name="Title 1"/>
          <p:cNvSpPr>
            <a:spLocks noGrp="1"/>
          </p:cNvSpPr>
          <p:nvPr>
            <p:ph type="title"/>
          </p:nvPr>
        </p:nvSpPr>
        <p:spPr>
          <a:xfrm>
            <a:off x="3359696" y="188640"/>
            <a:ext cx="7308304" cy="648072"/>
          </a:xfrm>
        </p:spPr>
        <p:txBody>
          <a:bodyPr>
            <a:noAutofit/>
          </a:bodyPr>
          <a:lstStyle/>
          <a:p>
            <a:pPr marL="0" indent="0" algn="ctr">
              <a:buNone/>
            </a:pPr>
            <a:r>
              <a:rPr lang="fa-IR" sz="2000" dirty="0">
                <a:solidFill>
                  <a:schemeClr val="accent6">
                    <a:lumMod val="50000"/>
                  </a:schemeClr>
                </a:solidFill>
                <a:cs typeface="2  Nazanin" pitchFamily="2" charset="-78"/>
              </a:rPr>
              <a:t>نرم افزارهای ترسیم نقشه های توپوگرافی و استخراج نیمرخ توپوگرافی</a:t>
            </a:r>
            <a:endParaRPr lang="en-US" sz="2000" dirty="0">
              <a:solidFill>
                <a:schemeClr val="accent6">
                  <a:lumMod val="50000"/>
                </a:schemeClr>
              </a:solidFill>
              <a:cs typeface="2  Nazanin" pitchFamily="2" charset="-78"/>
            </a:endParaRPr>
          </a:p>
        </p:txBody>
      </p:sp>
      <p:pic>
        <p:nvPicPr>
          <p:cNvPr id="7" name="Content Placeholder 6"/>
          <p:cNvPicPr>
            <a:picLocks noGrp="1" noChangeAspect="1"/>
          </p:cNvPicPr>
          <p:nvPr>
            <p:ph sz="quarter" idx="13"/>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97383" y="1124272"/>
            <a:ext cx="1801143" cy="1801143"/>
          </a:xfrm>
          <a:prstGeom prst="roundRect">
            <a:avLst>
              <a:gd name="adj" fmla="val 16667"/>
            </a:avLst>
          </a:prstGeom>
          <a:ln w="190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ontent Placeholder 3"/>
          <p:cNvSpPr>
            <a:spLocks noGrp="1"/>
          </p:cNvSpPr>
          <p:nvPr>
            <p:ph sz="quarter" idx="14"/>
          </p:nvPr>
        </p:nvSpPr>
        <p:spPr>
          <a:xfrm>
            <a:off x="4689230" y="908720"/>
            <a:ext cx="6893169" cy="2232248"/>
          </a:xfrm>
        </p:spPr>
        <p:txBody>
          <a:bodyPr>
            <a:noAutofit/>
          </a:bodyPr>
          <a:lstStyle/>
          <a:p>
            <a:pPr marL="457200" lvl="1" indent="0" algn="just">
              <a:lnSpc>
                <a:spcPct val="170000"/>
              </a:lnSpc>
              <a:buNone/>
            </a:pPr>
            <a:r>
              <a:rPr lang="fa-IR" dirty="0">
                <a:solidFill>
                  <a:schemeClr val="tx1"/>
                </a:solidFill>
                <a:cs typeface="2  Nazanin" pitchFamily="2" charset="-78"/>
              </a:rPr>
              <a:t>- </a:t>
            </a:r>
            <a:r>
              <a:rPr lang="en-US" b="1" dirty="0">
                <a:solidFill>
                  <a:schemeClr val="tx1"/>
                </a:solidFill>
                <a:cs typeface="2  Nazanin" pitchFamily="2" charset="-78"/>
              </a:rPr>
              <a:t>Google Earth</a:t>
            </a:r>
            <a:r>
              <a:rPr lang="fa-IR" b="1" dirty="0">
                <a:solidFill>
                  <a:schemeClr val="tx1"/>
                </a:solidFill>
                <a:cs typeface="2  Nazanin" pitchFamily="2" charset="-78"/>
              </a:rPr>
              <a:t> گوگل ارث: قابلیت  </a:t>
            </a:r>
            <a:r>
              <a:rPr lang="en-US" b="1" dirty="0">
                <a:solidFill>
                  <a:schemeClr val="tx1"/>
                </a:solidFill>
                <a:cs typeface="2  Nazanin" pitchFamily="2" charset="-78"/>
              </a:rPr>
              <a:t>Terrain View</a:t>
            </a:r>
            <a:r>
              <a:rPr lang="fa-IR" b="1" dirty="0">
                <a:solidFill>
                  <a:schemeClr val="tx1"/>
                </a:solidFill>
                <a:cs typeface="2  Nazanin" pitchFamily="2" charset="-78"/>
              </a:rPr>
              <a:t> در آن امکان مشاهده نمای 3بعدی از عوارض سطح زمین نظیر کوهها و دره ها و ...را فراهم می کند. البته دقت در نقشه های تهیه شده در گوگل ارث کمتر بوده و برای مطالعات اولیه سطحی پیشنهاد می شود.</a:t>
            </a:r>
          </a:p>
          <a:p>
            <a:pPr marL="457200" lvl="1" indent="0" algn="just">
              <a:lnSpc>
                <a:spcPct val="170000"/>
              </a:lnSpc>
              <a:buNone/>
            </a:pPr>
            <a:r>
              <a:rPr lang="fa-IR" dirty="0">
                <a:solidFill>
                  <a:schemeClr val="tx1"/>
                </a:solidFill>
                <a:cs typeface="2  Nazanin" pitchFamily="2" charset="-78"/>
              </a:rPr>
              <a:t> </a:t>
            </a:r>
          </a:p>
          <a:p>
            <a:pPr marL="457200" lvl="1" indent="0" algn="just">
              <a:lnSpc>
                <a:spcPct val="170000"/>
              </a:lnSpc>
              <a:buNone/>
            </a:pPr>
            <a:r>
              <a:rPr lang="fa-IR" dirty="0">
                <a:solidFill>
                  <a:schemeClr val="tx1"/>
                </a:solidFill>
                <a:cs typeface="2  Nazanin" pitchFamily="2" charset="-78"/>
              </a:rPr>
              <a:t>.</a:t>
            </a:r>
            <a:endParaRPr lang="en-US" dirty="0">
              <a:solidFill>
                <a:schemeClr val="tx1"/>
              </a:solidFill>
              <a:cs typeface="2  Nazanin" pitchFamily="2" charset="-78"/>
            </a:endParaRPr>
          </a:p>
        </p:txBody>
      </p:sp>
      <p:pic>
        <p:nvPicPr>
          <p:cNvPr id="1027" name="Picture 3" descr="C:\Users\pc\Desktop\نیمرخ توپو\agi.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97383" y="3945926"/>
            <a:ext cx="1916805" cy="1610310"/>
          </a:xfrm>
          <a:prstGeom prst="roundRect">
            <a:avLst>
              <a:gd name="adj" fmla="val 16667"/>
            </a:avLst>
          </a:prstGeom>
          <a:ln w="190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916"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831"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74"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
        <p:nvSpPr>
          <p:cNvPr id="3" name="TextBox 2"/>
          <p:cNvSpPr txBox="1"/>
          <p:nvPr/>
        </p:nvSpPr>
        <p:spPr>
          <a:xfrm>
            <a:off x="5153460" y="4027125"/>
            <a:ext cx="5964707" cy="1438855"/>
          </a:xfrm>
          <a:prstGeom prst="rect">
            <a:avLst/>
          </a:prstGeom>
          <a:noFill/>
        </p:spPr>
        <p:txBody>
          <a:bodyPr wrap="square" rtlCol="1">
            <a:spAutoFit/>
          </a:bodyPr>
          <a:lstStyle/>
          <a:p>
            <a:pPr algn="just" rtl="1">
              <a:lnSpc>
                <a:spcPct val="150000"/>
              </a:lnSpc>
            </a:pPr>
            <a:r>
              <a:rPr lang="en-US" sz="2000" b="1" dirty="0">
                <a:solidFill>
                  <a:prstClr val="black"/>
                </a:solidFill>
                <a:latin typeface="Trebuchet MS"/>
                <a:cs typeface="2  Nazanin" pitchFamily="2" charset="-78"/>
              </a:rPr>
              <a:t>- </a:t>
            </a:r>
            <a:r>
              <a:rPr lang="en-US" sz="2000" b="1" dirty="0" err="1">
                <a:solidFill>
                  <a:prstClr val="black"/>
                </a:solidFill>
                <a:latin typeface="Trebuchet MS"/>
                <a:cs typeface="2  Nazanin" pitchFamily="2" charset="-78"/>
              </a:rPr>
              <a:t>Agi</a:t>
            </a:r>
            <a:r>
              <a:rPr lang="en-US" sz="2000" b="1" dirty="0">
                <a:solidFill>
                  <a:prstClr val="black"/>
                </a:solidFill>
                <a:latin typeface="Trebuchet MS"/>
                <a:cs typeface="2  Nazanin" pitchFamily="2" charset="-78"/>
              </a:rPr>
              <a:t> Soft </a:t>
            </a:r>
            <a:r>
              <a:rPr lang="fa-IR" sz="2000" b="1" dirty="0">
                <a:solidFill>
                  <a:prstClr val="black"/>
                </a:solidFill>
                <a:latin typeface="Trebuchet MS"/>
                <a:cs typeface="2  Nazanin" pitchFamily="2" charset="-78"/>
              </a:rPr>
              <a:t>ای جی سافت: که در زمینه ایجاد مدل های سه بعدی حاصل از داده های فتوگرامتری با امکان کار با خروجی های تصویربرداری هوایی و ایجاد منحنی های میزان بر روی آنها کاربرد دارد</a:t>
            </a:r>
          </a:p>
        </p:txBody>
      </p:sp>
    </p:spTree>
    <p:extLst>
      <p:ext uri="{BB962C8B-B14F-4D97-AF65-F5344CB8AC3E}">
        <p14:creationId xmlns:p14="http://schemas.microsoft.com/office/powerpoint/2010/main" val="212468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31793" y="2471621"/>
            <a:ext cx="7661621" cy="3765691"/>
          </a:xfrm>
        </p:spPr>
        <p:txBody>
          <a:bodyPr>
            <a:noAutofit/>
          </a:bodyPr>
          <a:lstStyle/>
          <a:p>
            <a:pPr algn="just" rtl="1">
              <a:lnSpc>
                <a:spcPct val="150000"/>
              </a:lnSpc>
            </a:pPr>
            <a:r>
              <a:rPr lang="fa-IR" sz="2000" dirty="0">
                <a:solidFill>
                  <a:schemeClr val="tx1"/>
                </a:solidFill>
                <a:cs typeface="B Nazanin" panose="00000400000000000000" pitchFamily="2" charset="-78"/>
              </a:rPr>
              <a:t>- گلوبال مپر: برای ساختن</a:t>
            </a:r>
            <a:r>
              <a:rPr lang="en-US" sz="2000" dirty="0">
                <a:solidFill>
                  <a:schemeClr val="tx1"/>
                </a:solidFill>
                <a:cs typeface="B Nazanin" panose="00000400000000000000" pitchFamily="2" charset="-78"/>
              </a:rPr>
              <a:t>DEM</a:t>
            </a:r>
            <a:r>
              <a:rPr lang="fa-IR" sz="2000" dirty="0">
                <a:solidFill>
                  <a:schemeClr val="tx1"/>
                </a:solidFill>
                <a:cs typeface="B Nazanin" panose="00000400000000000000" pitchFamily="2" charset="-78"/>
              </a:rPr>
              <a:t> در محیط گلوبال می توانیم از هر سه نوع لایه خطی، نقطه ای و سطحی استفاده نمائیم.  سپس در روی </a:t>
            </a:r>
            <a:r>
              <a:rPr lang="en-US" sz="2000" dirty="0">
                <a:solidFill>
                  <a:schemeClr val="tx1"/>
                </a:solidFill>
                <a:cs typeface="B Nazanin" panose="00000400000000000000" pitchFamily="2" charset="-78"/>
              </a:rPr>
              <a:t>DEM</a:t>
            </a:r>
            <a:r>
              <a:rPr lang="fa-IR" sz="2000" dirty="0">
                <a:solidFill>
                  <a:schemeClr val="tx1"/>
                </a:solidFill>
                <a:cs typeface="B Nazanin" panose="00000400000000000000" pitchFamily="2" charset="-78"/>
              </a:rPr>
              <a:t> مورد نظر قرار گرفته و در نوار ابزار با استفاده از آیکن </a:t>
            </a:r>
            <a:r>
              <a:rPr lang="en-US" sz="2000" dirty="0">
                <a:solidFill>
                  <a:schemeClr val="tx1"/>
                </a:solidFill>
                <a:cs typeface="B Nazanin" panose="00000400000000000000" pitchFamily="2" charset="-78"/>
              </a:rPr>
              <a:t>3D Path Profile</a:t>
            </a:r>
            <a:r>
              <a:rPr lang="fa-IR" sz="2000" dirty="0">
                <a:solidFill>
                  <a:schemeClr val="tx1"/>
                </a:solidFill>
                <a:cs typeface="B Nazanin" panose="00000400000000000000" pitchFamily="2" charset="-78"/>
              </a:rPr>
              <a:t> مراحل زیر را انجام می دهیم:</a:t>
            </a:r>
          </a:p>
          <a:p>
            <a:pPr algn="just">
              <a:lnSpc>
                <a:spcPct val="150000"/>
              </a:lnSpc>
            </a:pPr>
            <a:r>
              <a:rPr lang="fa-IR" sz="2000" dirty="0">
                <a:solidFill>
                  <a:schemeClr val="tx1"/>
                </a:solidFill>
                <a:cs typeface="B Nazanin" panose="00000400000000000000" pitchFamily="2" charset="-78"/>
              </a:rPr>
              <a:t>1- بر روی آیکن </a:t>
            </a:r>
            <a:r>
              <a:rPr lang="en-US" sz="2000" dirty="0">
                <a:solidFill>
                  <a:schemeClr val="tx1"/>
                </a:solidFill>
                <a:cs typeface="B Nazanin" panose="00000400000000000000" pitchFamily="2" charset="-78"/>
              </a:rPr>
              <a:t>3D Path Profile</a:t>
            </a:r>
            <a:r>
              <a:rPr lang="fa-IR" sz="2000" dirty="0">
                <a:solidFill>
                  <a:schemeClr val="tx1"/>
                </a:solidFill>
                <a:cs typeface="B Nazanin" panose="00000400000000000000" pitchFamily="2" charset="-78"/>
              </a:rPr>
              <a:t> کلیک می کنیم.</a:t>
            </a:r>
          </a:p>
          <a:p>
            <a:pPr algn="just">
              <a:lnSpc>
                <a:spcPct val="150000"/>
              </a:lnSpc>
            </a:pPr>
            <a:r>
              <a:rPr lang="fa-IR" sz="2000" dirty="0">
                <a:solidFill>
                  <a:schemeClr val="tx1"/>
                </a:solidFill>
                <a:cs typeface="B Nazanin" panose="00000400000000000000" pitchFamily="2" charset="-78"/>
              </a:rPr>
              <a:t>2- بر روی فایل شبکه </a:t>
            </a:r>
            <a:r>
              <a:rPr lang="en-US" sz="2000" dirty="0">
                <a:solidFill>
                  <a:schemeClr val="tx1"/>
                </a:solidFill>
                <a:cs typeface="B Nazanin" panose="00000400000000000000" pitchFamily="2" charset="-78"/>
              </a:rPr>
              <a:t>DEM</a:t>
            </a:r>
            <a:r>
              <a:rPr lang="fa-IR" sz="2000" dirty="0">
                <a:solidFill>
                  <a:schemeClr val="tx1"/>
                </a:solidFill>
                <a:cs typeface="B Nazanin" panose="00000400000000000000" pitchFamily="2" charset="-78"/>
              </a:rPr>
              <a:t> و بر روی ابتدای مسیر پروفیل قرار گرفته و یک چپ کلیک می کنیم  سپس موس را جابجا کرده و به انتهای مسیر می رویم و یک راست کلیک می کنیم تا پنجره پروفیل نمایان گردد و پروفیل ترسیم شده به نمایش درآید.</a:t>
            </a:r>
            <a:endParaRPr lang="en-US" sz="2000" dirty="0">
              <a:solidFill>
                <a:schemeClr val="tx1"/>
              </a:solidFill>
              <a:cs typeface="B Nazanin" panose="00000400000000000000" pitchFamily="2" charset="-78"/>
            </a:endParaRP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43320" y="3454514"/>
            <a:ext cx="1778558" cy="1799904"/>
          </a:xfrm>
          <a:prstGeom prst="roundRect">
            <a:avLst>
              <a:gd name="adj" fmla="val 16667"/>
            </a:avLst>
          </a:prstGeom>
          <a:ln w="190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 Placeholder 4"/>
          <p:cNvSpPr>
            <a:spLocks noGrp="1"/>
          </p:cNvSpPr>
          <p:nvPr>
            <p:ph type="body" sz="quarter" idx="3"/>
          </p:nvPr>
        </p:nvSpPr>
        <p:spPr>
          <a:xfrm>
            <a:off x="4061735" y="167365"/>
            <a:ext cx="7520666" cy="2304256"/>
          </a:xfrm>
        </p:spPr>
        <p:txBody>
          <a:bodyPr>
            <a:normAutofit/>
          </a:bodyPr>
          <a:lstStyle/>
          <a:p>
            <a:pPr algn="just">
              <a:lnSpc>
                <a:spcPct val="150000"/>
              </a:lnSpc>
            </a:pPr>
            <a:r>
              <a:rPr lang="fa-IR" sz="2000" dirty="0">
                <a:solidFill>
                  <a:schemeClr val="tx1"/>
                </a:solidFill>
                <a:cs typeface="B Nazanin" panose="00000400000000000000" pitchFamily="2" charset="-78"/>
              </a:rPr>
              <a:t>- </a:t>
            </a:r>
            <a:r>
              <a:rPr lang="en-US" sz="2000" dirty="0">
                <a:solidFill>
                  <a:schemeClr val="tx1"/>
                </a:solidFill>
                <a:cs typeface="B Nazanin" panose="00000400000000000000" pitchFamily="2" charset="-78"/>
              </a:rPr>
              <a:t>Arc GIS</a:t>
            </a:r>
            <a:r>
              <a:rPr lang="fa-IR" sz="2000" dirty="0">
                <a:solidFill>
                  <a:schemeClr val="tx1"/>
                </a:solidFill>
                <a:cs typeface="B Nazanin" panose="00000400000000000000" pitchFamily="2" charset="-78"/>
              </a:rPr>
              <a:t> : ویژگیهای آن تهیه نقشه های توپوگرافی با جزئیات بالا و تبدیل نقشه های توپوگرافی اسکن شده به نسخه های دیجیتال یا همان رقومی از معروفترین و پرکاربردترین نرم افزارهای </a:t>
            </a:r>
            <a:r>
              <a:rPr lang="en-US" sz="2000" dirty="0" err="1">
                <a:solidFill>
                  <a:schemeClr val="tx1"/>
                </a:solidFill>
                <a:cs typeface="B Nazanin" panose="00000400000000000000" pitchFamily="2" charset="-78"/>
              </a:rPr>
              <a:t>Gis</a:t>
            </a:r>
            <a:r>
              <a:rPr lang="fa-IR" sz="2000" dirty="0">
                <a:solidFill>
                  <a:schemeClr val="tx1"/>
                </a:solidFill>
                <a:cs typeface="B Nazanin" panose="00000400000000000000" pitchFamily="2" charset="-78"/>
              </a:rPr>
              <a:t> است که امکان مدیریت و تحلیل داده های جغرافیایی را فراهم می کند. از سازی می باشد.</a:t>
            </a:r>
            <a:endParaRPr lang="en-US" sz="2000" dirty="0">
              <a:solidFill>
                <a:schemeClr val="tx1"/>
              </a:solidFill>
              <a:cs typeface="B Nazanin" panose="00000400000000000000" pitchFamily="2" charset="-78"/>
            </a:endParaRPr>
          </a:p>
          <a:p>
            <a:pPr algn="just">
              <a:lnSpc>
                <a:spcPct val="150000"/>
              </a:lnSpc>
            </a:pPr>
            <a:endParaRPr lang="en-US" sz="2000" dirty="0">
              <a:solidFill>
                <a:schemeClr val="tx1"/>
              </a:solidFill>
              <a:cs typeface="B Nazanin" panose="00000400000000000000" pitchFamily="2" charset="-78"/>
            </a:endParaRPr>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143321" y="455397"/>
            <a:ext cx="1708498" cy="1728192"/>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Date Placeholder 6"/>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a:p>
            <a:endParaRPr lang="en-US" dirty="0">
              <a:solidFill>
                <a:prstClr val="black">
                  <a:lumMod val="50000"/>
                  <a:lumOff val="50000"/>
                </a:prstClr>
              </a:solidFill>
              <a:latin typeface="Trebuchet MS"/>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sp>
        <p:nvSpPr>
          <p:cNvPr id="11" name="TextBox 10"/>
          <p:cNvSpPr txBox="1"/>
          <p:nvPr/>
        </p:nvSpPr>
        <p:spPr>
          <a:xfrm>
            <a:off x="73413" y="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28" y="150421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571" y="405171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319320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07768" y="1888746"/>
            <a:ext cx="5472608" cy="42498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 Placeholder 4"/>
          <p:cNvSpPr>
            <a:spLocks noGrp="1"/>
          </p:cNvSpPr>
          <p:nvPr>
            <p:ph type="body" sz="quarter" idx="3"/>
          </p:nvPr>
        </p:nvSpPr>
        <p:spPr>
          <a:xfrm>
            <a:off x="4736123" y="404665"/>
            <a:ext cx="5761693" cy="1866351"/>
          </a:xfrm>
        </p:spPr>
        <p:txBody>
          <a:bodyPr>
            <a:noAutofit/>
          </a:bodyPr>
          <a:lstStyle/>
          <a:p>
            <a:pPr algn="just" rtl="1">
              <a:lnSpc>
                <a:spcPct val="150000"/>
              </a:lnSpc>
            </a:pPr>
            <a:endParaRPr lang="fa-IR" sz="2000" dirty="0">
              <a:solidFill>
                <a:schemeClr val="tx1"/>
              </a:solidFill>
              <a:cs typeface="2  Nazanin" pitchFamily="2" charset="-78"/>
            </a:endParaRPr>
          </a:p>
          <a:p>
            <a:pPr algn="just" rtl="1">
              <a:lnSpc>
                <a:spcPct val="150000"/>
              </a:lnSpc>
            </a:pPr>
            <a:r>
              <a:rPr lang="fa-IR" sz="2000" dirty="0">
                <a:solidFill>
                  <a:schemeClr val="tx1"/>
                </a:solidFill>
                <a:cs typeface="2  Nazanin" pitchFamily="2" charset="-78"/>
              </a:rPr>
              <a:t>- </a:t>
            </a:r>
            <a:r>
              <a:rPr lang="en-US" sz="2000" dirty="0">
                <a:solidFill>
                  <a:schemeClr val="tx1"/>
                </a:solidFill>
                <a:cs typeface="2  Nazanin" pitchFamily="2" charset="-78"/>
              </a:rPr>
              <a:t>Surfer</a:t>
            </a:r>
            <a:r>
              <a:rPr lang="fa-IR" sz="2000" dirty="0">
                <a:solidFill>
                  <a:schemeClr val="tx1"/>
                </a:solidFill>
                <a:cs typeface="2  Nazanin" pitchFamily="2" charset="-78"/>
              </a:rPr>
              <a:t>: یکی از بهترین نرم افزارهای ترسیم نقشه توپوگرافی بر اساس داده های نقشه برداری است که در این مجال کم و به اختصار به معرفی اجمالی نکاتی از ترسیم نیمرخ توپوگرافی در </a:t>
            </a:r>
            <a:r>
              <a:rPr lang="en-US" sz="2000" dirty="0">
                <a:solidFill>
                  <a:schemeClr val="tx1"/>
                </a:solidFill>
                <a:cs typeface="2  Nazanin" pitchFamily="2" charset="-78"/>
              </a:rPr>
              <a:t>Surfer </a:t>
            </a:r>
            <a:r>
              <a:rPr lang="fa-IR" sz="2000" dirty="0">
                <a:solidFill>
                  <a:schemeClr val="tx1"/>
                </a:solidFill>
                <a:cs typeface="2  Nazanin" pitchFamily="2" charset="-78"/>
              </a:rPr>
              <a:t>اشاره می شود:</a:t>
            </a:r>
          </a:p>
          <a:p>
            <a:pPr algn="just" rtl="1">
              <a:lnSpc>
                <a:spcPct val="150000"/>
              </a:lnSpc>
            </a:pPr>
            <a:endParaRPr lang="en-US" sz="2000" dirty="0">
              <a:solidFill>
                <a:schemeClr val="tx1"/>
              </a:solidFill>
              <a:cs typeface="2  Nazanin" pitchFamily="2" charset="-78"/>
            </a:endParaRPr>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2513929" y="404665"/>
            <a:ext cx="2088232" cy="1582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Date Placeholder 6"/>
          <p:cNvSpPr>
            <a:spLocks noGrp="1"/>
          </p:cNvSpPr>
          <p:nvPr>
            <p:ph type="dt" sz="half" idx="10"/>
          </p:nvPr>
        </p:nvSpPr>
        <p:spPr/>
        <p:txBody>
          <a:bodyPr/>
          <a:lstStyle/>
          <a:p>
            <a:r>
              <a:rPr lang="fa-IR" dirty="0">
                <a:solidFill>
                  <a:prstClr val="black">
                    <a:lumMod val="50000"/>
                    <a:lumOff val="50000"/>
                  </a:prstClr>
                </a:solidFill>
                <a:latin typeface="Trebuchet MS"/>
                <a:cs typeface="Tahoma" panose="020B0604030504040204" pitchFamily="34" charset="0"/>
              </a:rPr>
              <a:t>1400/11/24</a:t>
            </a:r>
            <a:endParaRPr lang="en-US" dirty="0">
              <a:solidFill>
                <a:prstClr val="black">
                  <a:lumMod val="50000"/>
                  <a:lumOff val="50000"/>
                </a:prstClr>
              </a:solidFill>
              <a:latin typeface="Trebuchet MS"/>
            </a:endParaRPr>
          </a:p>
          <a:p>
            <a:endParaRPr lang="en-US" dirty="0">
              <a:solidFill>
                <a:prstClr val="black">
                  <a:lumMod val="50000"/>
                  <a:lumOff val="50000"/>
                </a:prstClr>
              </a:solidFill>
              <a:latin typeface="Trebuchet MS"/>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latin typeface="Trebuchet MS"/>
              </a:rPr>
              <a:t>Dr. Ranjbari</a:t>
            </a:r>
          </a:p>
        </p:txBody>
      </p:sp>
      <p:sp>
        <p:nvSpPr>
          <p:cNvPr id="9" name="TextBox 8"/>
          <p:cNvSpPr txBox="1"/>
          <p:nvPr/>
        </p:nvSpPr>
        <p:spPr>
          <a:xfrm>
            <a:off x="0" y="25360"/>
            <a:ext cx="1859993" cy="6832640"/>
          </a:xfrm>
          <a:prstGeom prst="rect">
            <a:avLst/>
          </a:prstGeom>
          <a:solidFill>
            <a:schemeClr val="accent1">
              <a:lumMod val="40000"/>
              <a:lumOff val="60000"/>
            </a:schemeClr>
          </a:solidFill>
          <a:ln w="19050">
            <a:noFill/>
          </a:ln>
        </p:spPr>
        <p:txBody>
          <a:bodyPr wrap="square" rtlCol="1">
            <a:spAutoFit/>
          </a:bodyPr>
          <a:lstStyle/>
          <a:p>
            <a:pPr algn="ctr" rtl="1"/>
            <a:endParaRPr lang="fa-IR" b="1" dirty="0">
              <a:solidFill>
                <a:srgbClr val="F14124">
                  <a:lumMod val="75000"/>
                </a:srgbClr>
              </a:solidFill>
              <a:latin typeface="Trebuchet MS"/>
              <a:cs typeface="2  Davat" pitchFamily="2" charset="-78"/>
            </a:endParaRPr>
          </a:p>
          <a:p>
            <a:pPr algn="ctr" rtl="1"/>
            <a:r>
              <a:rPr lang="fa-IR" b="1" dirty="0">
                <a:solidFill>
                  <a:srgbClr val="F14124">
                    <a:lumMod val="75000"/>
                  </a:srgbClr>
                </a:solidFill>
                <a:latin typeface="Trebuchet MS"/>
                <a:cs typeface="2  Davat" pitchFamily="2" charset="-78"/>
              </a:rPr>
              <a:t>موضوع وبینار:</a:t>
            </a:r>
          </a:p>
          <a:p>
            <a:pPr algn="ctr" rtl="1"/>
            <a:r>
              <a:rPr lang="fa-IR" sz="2800" b="1" dirty="0">
                <a:solidFill>
                  <a:srgbClr val="7030A0"/>
                </a:solidFill>
                <a:latin typeface="Trebuchet MS"/>
                <a:cs typeface="2  Nazanin" pitchFamily="2" charset="-78"/>
              </a:rPr>
              <a:t>ترسیم نیمرخ توپوگرافی</a:t>
            </a: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r" rtl="1"/>
            <a:endParaRPr lang="fa-IR" dirty="0">
              <a:solidFill>
                <a:prstClr val="black"/>
              </a:solidFill>
              <a:latin typeface="Trebuchet MS"/>
              <a:cs typeface="Tahoma" panose="020B0604030504040204" pitchFamily="34" charset="0"/>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endParaRPr lang="fa-IR" sz="3200" b="1" dirty="0">
              <a:solidFill>
                <a:srgbClr val="C00000"/>
              </a:solidFill>
              <a:latin typeface="Trebuchet MS"/>
              <a:cs typeface="2  Davat" pitchFamily="2" charset="-78"/>
            </a:endParaRPr>
          </a:p>
          <a:p>
            <a:pPr algn="ctr" rtl="1"/>
            <a:r>
              <a:rPr lang="fa-IR" sz="3200" b="1" dirty="0">
                <a:solidFill>
                  <a:srgbClr val="C00000"/>
                </a:solidFill>
                <a:latin typeface="Trebuchet MS"/>
                <a:cs typeface="2  Davat" pitchFamily="2" charset="-78"/>
              </a:rPr>
              <a:t>مدرس: </a:t>
            </a:r>
          </a:p>
          <a:p>
            <a:pPr algn="ctr" rtl="1"/>
            <a:r>
              <a:rPr lang="fa-IR" sz="2000" b="1" dirty="0">
                <a:solidFill>
                  <a:srgbClr val="5DCEAF">
                    <a:lumMod val="50000"/>
                  </a:srgbClr>
                </a:solidFill>
                <a:latin typeface="Trebuchet MS"/>
                <a:cs typeface="2  Nazanin" pitchFamily="2" charset="-78"/>
              </a:rPr>
              <a:t>دکتر احد رنجبری</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915" y="1529571"/>
            <a:ext cx="14401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158" y="4077072"/>
            <a:ext cx="1209675" cy="1562100"/>
          </a:xfrm>
          <a:prstGeom prst="roundRect">
            <a:avLst>
              <a:gd name="adj" fmla="val 8594"/>
            </a:avLst>
          </a:prstGeom>
          <a:solidFill>
            <a:srgbClr val="FFFFFF">
              <a:shade val="85000"/>
            </a:srgbClr>
          </a:solidFill>
          <a:ln w="12700">
            <a:solidFill>
              <a:schemeClr val="accent1">
                <a:lumMod val="75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567489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2036</Words>
  <Application>Microsoft Office PowerPoint</Application>
  <PresentationFormat>Widescreen</PresentationFormat>
  <Paragraphs>487</Paragraphs>
  <Slides>45</Slides>
  <Notes>3</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Arial</vt:lpstr>
      <vt:lpstr>Calibri</vt:lpstr>
      <vt:lpstr>Calibri Light</vt:lpstr>
      <vt:lpstr>Georgia</vt:lpstr>
      <vt:lpstr>Trebuchet MS</vt:lpstr>
      <vt:lpstr>Office Theme</vt:lpstr>
      <vt:lpstr>Slipstream</vt:lpstr>
      <vt:lpstr>1_Slipstream</vt:lpstr>
      <vt:lpstr>PowerPoint Presentation</vt:lpstr>
      <vt:lpstr>PowerPoint Presentation</vt:lpstr>
      <vt:lpstr>PowerPoint Presentation</vt:lpstr>
      <vt:lpstr>PowerPoint Presentation</vt:lpstr>
      <vt:lpstr>PowerPoint Presentation</vt:lpstr>
      <vt:lpstr>PowerPoint Presentation</vt:lpstr>
      <vt:lpstr>نرم افزارهای ترسیم نقشه های توپوگرافی و استخراج نیمرخ توپوگرافی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Roshd</dc:creator>
  <cp:lastModifiedBy>EDU-G-11</cp:lastModifiedBy>
  <cp:revision>37</cp:revision>
  <dcterms:created xsi:type="dcterms:W3CDTF">2022-02-12T15:24:13Z</dcterms:created>
  <dcterms:modified xsi:type="dcterms:W3CDTF">2022-02-22T04:31:20Z</dcterms:modified>
</cp:coreProperties>
</file>